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94" r:id="rId4"/>
    <p:sldId id="295" r:id="rId5"/>
    <p:sldId id="296" r:id="rId6"/>
    <p:sldId id="280" r:id="rId7"/>
    <p:sldId id="298" r:id="rId8"/>
    <p:sldId id="299" r:id="rId9"/>
    <p:sldId id="307" r:id="rId10"/>
    <p:sldId id="300" r:id="rId11"/>
    <p:sldId id="305" r:id="rId12"/>
    <p:sldId id="304" r:id="rId13"/>
    <p:sldId id="303" r:id="rId14"/>
    <p:sldId id="301" r:id="rId15"/>
    <p:sldId id="302" r:id="rId16"/>
    <p:sldId id="292" r:id="rId17"/>
    <p:sldId id="293" r:id="rId18"/>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8467"/>
              <a:ext cx="1343472" cy="5698672"/>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9181476" y="3048000"/>
              <a:ext cx="3010524"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603442" y="-8467"/>
              <a:ext cx="258538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ctr">
              <a:defRPr sz="5400">
                <a:solidFill>
                  <a:srgbClr val="004479"/>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ct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9" name="Rectangle 27"/>
          <p:cNvSpPr/>
          <p:nvPr userDrawn="1"/>
        </p:nvSpPr>
        <p:spPr>
          <a:xfrm rot="10800000">
            <a:off x="0" y="3746"/>
            <a:ext cx="1321028" cy="6866467"/>
          </a:xfrm>
          <a:custGeom>
            <a:avLst/>
            <a:gdLst>
              <a:gd name="connsiteX0" fmla="*/ 0 w 2858013"/>
              <a:gd name="connsiteY0" fmla="*/ 0 h 6866467"/>
              <a:gd name="connsiteX1" fmla="*/ 2858013 w 2858013"/>
              <a:gd name="connsiteY1" fmla="*/ 0 h 6866467"/>
              <a:gd name="connsiteX2" fmla="*/ 2858013 w 2858013"/>
              <a:gd name="connsiteY2" fmla="*/ 6866467 h 6866467"/>
              <a:gd name="connsiteX3" fmla="*/ 2848322 w 2858013"/>
              <a:gd name="connsiteY3" fmla="*/ 6866467 h 6866467"/>
              <a:gd name="connsiteX4" fmla="*/ 0 w 2858013"/>
              <a:gd name="connsiteY4" fmla="*/ 0 h 6866467"/>
              <a:gd name="connsiteX0" fmla="*/ 0 w 1460331"/>
              <a:gd name="connsiteY0" fmla="*/ 0 h 6866467"/>
              <a:gd name="connsiteX1" fmla="*/ 1460331 w 1460331"/>
              <a:gd name="connsiteY1" fmla="*/ 0 h 6866467"/>
              <a:gd name="connsiteX2" fmla="*/ 1460331 w 1460331"/>
              <a:gd name="connsiteY2" fmla="*/ 6866467 h 6866467"/>
              <a:gd name="connsiteX3" fmla="*/ 1450640 w 1460331"/>
              <a:gd name="connsiteY3" fmla="*/ 6866467 h 6866467"/>
              <a:gd name="connsiteX4" fmla="*/ 0 w 1460331"/>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331" h="6866467">
                <a:moveTo>
                  <a:pt x="0" y="0"/>
                </a:moveTo>
                <a:lnTo>
                  <a:pt x="1460331" y="0"/>
                </a:lnTo>
                <a:lnTo>
                  <a:pt x="1460331" y="6866467"/>
                </a:lnTo>
                <a:lnTo>
                  <a:pt x="1450640" y="6866467"/>
                </a:lnTo>
                <a:lnTo>
                  <a:pt x="0" y="0"/>
                </a:lnTo>
                <a:close/>
              </a:path>
            </a:pathLst>
          </a:custGeom>
          <a:solidFill>
            <a:srgbClr val="286D9F">
              <a:alpha val="76000"/>
            </a:srgbClr>
          </a:solidFill>
          <a:ln>
            <a:noFill/>
          </a:ln>
          <a:effectLst/>
        </p:spPr>
        <p:style>
          <a:lnRef idx="1">
            <a:schemeClr val="accent1"/>
          </a:lnRef>
          <a:fillRef idx="3">
            <a:schemeClr val="accent1"/>
          </a:fillRef>
          <a:effectRef idx="2">
            <a:schemeClr val="accent1"/>
          </a:effectRef>
          <a:fontRef idx="minor">
            <a:schemeClr val="lt1"/>
          </a:fontRef>
        </p:style>
      </p:sp>
      <p:pic>
        <p:nvPicPr>
          <p:cNvPr id="18" name="Pictur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73784" y="359521"/>
            <a:ext cx="2833501" cy="1896233"/>
          </a:xfrm>
          <a:prstGeom prst="rect">
            <a:avLst/>
          </a:prstGeom>
        </p:spPr>
      </p:pic>
    </p:spTree>
    <p:extLst>
      <p:ext uri="{BB962C8B-B14F-4D97-AF65-F5344CB8AC3E}">
        <p14:creationId xmlns:p14="http://schemas.microsoft.com/office/powerpoint/2010/main" val="12183686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4363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eaLnBrk="0" fontAlgn="base" hangingPunct="0">
              <a:spcBef>
                <a:spcPct val="0"/>
              </a:spcBef>
              <a:spcAft>
                <a:spcPct val="0"/>
              </a:spcAft>
            </a:pPr>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eaLnBrk="0" fontAlgn="base" hangingPunct="0">
              <a:spcBef>
                <a:spcPct val="0"/>
              </a:spcBef>
              <a:spcAft>
                <a:spcPct val="0"/>
              </a:spcAft>
            </a:pPr>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3899539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128370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eaLnBrk="0" fontAlgn="base" hangingPunct="0">
              <a:spcBef>
                <a:spcPct val="0"/>
              </a:spcBef>
              <a:spcAft>
                <a:spcPct val="0"/>
              </a:spcAft>
            </a:pPr>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eaLnBrk="0" fontAlgn="base" hangingPunct="0">
              <a:spcBef>
                <a:spcPct val="0"/>
              </a:spcBef>
              <a:spcAft>
                <a:spcPct val="0"/>
              </a:spcAft>
            </a:pPr>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35353524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2404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7333891-D5E7-4C7B-BF1D-E855E53CB5A8}" type="slidenum">
              <a:rPr lang="en-US" smtClean="0"/>
              <a:pPr/>
              <a:t>‹#›</a:t>
            </a:fld>
            <a:endParaRPr lang="en-US" dirty="0"/>
          </a:p>
        </p:txBody>
      </p:sp>
    </p:spTree>
    <p:extLst>
      <p:ext uri="{BB962C8B-B14F-4D97-AF65-F5344CB8AC3E}">
        <p14:creationId xmlns:p14="http://schemas.microsoft.com/office/powerpoint/2010/main" val="1237394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3356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600"/>
            </a:lvl1pPr>
          </a:lstStyle>
          <a:p>
            <a:fld id="{47333891-D5E7-4C7B-BF1D-E855E53CB5A8}" type="slidenum">
              <a:rPr lang="en-US" smtClean="0"/>
              <a:pPr/>
              <a:t>‹#›</a:t>
            </a:fld>
            <a:endParaRPr lang="en-US" dirty="0"/>
          </a:p>
        </p:txBody>
      </p:sp>
    </p:spTree>
    <p:extLst>
      <p:ext uri="{BB962C8B-B14F-4D97-AF65-F5344CB8AC3E}">
        <p14:creationId xmlns:p14="http://schemas.microsoft.com/office/powerpoint/2010/main" val="404228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527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5001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0321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1141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721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7333891-D5E7-4C7B-BF1D-E855E53CB5A8}" type="slidenum">
              <a:rPr lang="en-US" smtClean="0"/>
              <a:pPr/>
              <a:t>‹#›</a:t>
            </a:fld>
            <a:endParaRPr lang="en-US" dirty="0"/>
          </a:p>
        </p:txBody>
      </p:sp>
    </p:spTree>
    <p:extLst>
      <p:ext uri="{BB962C8B-B14F-4D97-AF65-F5344CB8AC3E}">
        <p14:creationId xmlns:p14="http://schemas.microsoft.com/office/powerpoint/2010/main" val="2342865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a:xfrm>
            <a:off x="7205133" y="6041362"/>
            <a:ext cx="911939" cy="365125"/>
          </a:xfrm>
          <a:prstGeom prst="rect">
            <a:avLst/>
          </a:prstGeom>
        </p:spPr>
        <p:txBody>
          <a:bodyPr/>
          <a:lstStyle/>
          <a:p>
            <a:pPr eaLnBrk="0" fontAlgn="base" hangingPunct="0">
              <a:spcBef>
                <a:spcPct val="0"/>
              </a:spcBef>
              <a:spcAft>
                <a:spcPct val="0"/>
              </a:spcAft>
            </a:pPr>
            <a:endParaRPr lang="en-US" dirty="0">
              <a:solidFill>
                <a:prstClr val="black"/>
              </a:solidFill>
              <a:latin typeface="Arial" panose="020B0604020202020204" pitchFamily="34" charset="0"/>
            </a:endParaRPr>
          </a:p>
        </p:txBody>
      </p:sp>
    </p:spTree>
    <p:extLst>
      <p:ext uri="{BB962C8B-B14F-4D97-AF65-F5344CB8AC3E}">
        <p14:creationId xmlns:p14="http://schemas.microsoft.com/office/powerpoint/2010/main" val="349698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4" name="Group 43"/>
          <p:cNvGrpSpPr/>
          <p:nvPr/>
        </p:nvGrpSpPr>
        <p:grpSpPr>
          <a:xfrm>
            <a:off x="10520424" y="-8467"/>
            <a:ext cx="1671575" cy="6866467"/>
            <a:chOff x="8932333" y="-8467"/>
            <a:chExt cx="3259667" cy="6866467"/>
          </a:xfrm>
        </p:grpSpPr>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1784439" y="310736"/>
            <a:ext cx="8596668" cy="958024"/>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35360" y="1722243"/>
            <a:ext cx="1103523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91344" y="6492875"/>
            <a:ext cx="4968552" cy="278737"/>
          </a:xfrm>
          <a:prstGeom prst="rect">
            <a:avLst/>
          </a:prstGeom>
        </p:spPr>
        <p:txBody>
          <a:bodyPr vert="horz" lIns="91440" tIns="45720" rIns="91440" bIns="45720" rtlCol="0" anchor="ctr"/>
          <a:lstStyle>
            <a:lvl1pPr algn="l">
              <a:defRPr sz="900">
                <a:solidFill>
                  <a:schemeClr val="tx1">
                    <a:tint val="75000"/>
                  </a:schemeClr>
                </a:solidFill>
              </a:defRPr>
            </a:lvl1pPr>
          </a:lstStyle>
          <a:p>
            <a:pPr eaLnBrk="0" fontAlgn="base" hangingPunct="0">
              <a:spcBef>
                <a:spcPct val="0"/>
              </a:spcBef>
              <a:spcAft>
                <a:spcPct val="0"/>
              </a:spcAft>
            </a:pPr>
            <a:endParaRPr lang="en-US" dirty="0">
              <a:solidFill>
                <a:prstClr val="black">
                  <a:tint val="75000"/>
                </a:prstClr>
              </a:solidFill>
              <a:latin typeface="Arial" panose="020B0604020202020204" pitchFamily="34" charset="0"/>
            </a:endParaRPr>
          </a:p>
        </p:txBody>
      </p:sp>
      <p:sp>
        <p:nvSpPr>
          <p:cNvPr id="6" name="Slide Number Placeholder 5"/>
          <p:cNvSpPr>
            <a:spLocks noGrp="1"/>
          </p:cNvSpPr>
          <p:nvPr>
            <p:ph type="sldNum" sz="quarter" idx="4"/>
          </p:nvPr>
        </p:nvSpPr>
        <p:spPr>
          <a:xfrm>
            <a:off x="5238367" y="6448251"/>
            <a:ext cx="683339" cy="365125"/>
          </a:xfrm>
          <a:prstGeom prst="rect">
            <a:avLst/>
          </a:prstGeom>
        </p:spPr>
        <p:txBody>
          <a:bodyPr vert="horz" lIns="91440" tIns="45720" rIns="91440" bIns="45720" rtlCol="0" anchor="ctr"/>
          <a:lstStyle>
            <a:lvl1pPr algn="ctr">
              <a:defRPr sz="1200">
                <a:solidFill>
                  <a:srgbClr val="286D9F"/>
                </a:solidFill>
                <a:latin typeface="Eras Demi ITC" panose="020B0805030504020804" pitchFamily="34" charset="0"/>
              </a:defRPr>
            </a:lvl1pPr>
          </a:lstStyle>
          <a:p>
            <a:pPr eaLnBrk="0" fontAlgn="base" hangingPunct="0">
              <a:spcBef>
                <a:spcPct val="0"/>
              </a:spcBef>
              <a:spcAft>
                <a:spcPct val="0"/>
              </a:spcAft>
            </a:pPr>
            <a:fld id="{D57F1E4F-1CFF-5643-939E-217C01CDF565}" type="slidenum">
              <a:rPr lang="en-US" smtClean="0"/>
              <a:pPr eaLnBrk="0" fontAlgn="base" hangingPunct="0">
                <a:spcBef>
                  <a:spcPct val="0"/>
                </a:spcBef>
                <a:spcAft>
                  <a:spcPct val="0"/>
                </a:spcAft>
              </a:pPr>
              <a:t>‹#›</a:t>
            </a:fld>
            <a:endParaRPr lang="en-US" dirty="0"/>
          </a:p>
        </p:txBody>
      </p:sp>
      <p:pic>
        <p:nvPicPr>
          <p:cNvPr id="7" name="Picture 6"/>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885545" y="5915959"/>
            <a:ext cx="1125791" cy="753401"/>
          </a:xfrm>
          <a:prstGeom prst="rect">
            <a:avLst/>
          </a:prstGeom>
        </p:spPr>
      </p:pic>
      <p:pic>
        <p:nvPicPr>
          <p:cNvPr id="8" name="Picture 7"/>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08009" y="172468"/>
            <a:ext cx="1179479" cy="1024284"/>
          </a:xfrm>
          <a:prstGeom prst="rect">
            <a:avLst/>
          </a:prstGeom>
        </p:spPr>
      </p:pic>
      <p:sp>
        <p:nvSpPr>
          <p:cNvPr id="4" name="Rectangle 3"/>
          <p:cNvSpPr/>
          <p:nvPr userDrawn="1"/>
        </p:nvSpPr>
        <p:spPr>
          <a:xfrm>
            <a:off x="-24680" y="2860"/>
            <a:ext cx="199987" cy="6855140"/>
          </a:xfrm>
          <a:prstGeom prst="rect">
            <a:avLst/>
          </a:prstGeom>
          <a:solidFill>
            <a:srgbClr val="286D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7879962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rgbClr val="004479"/>
          </a:solidFill>
          <a:latin typeface="Eras Demi ITC" panose="020B08050305040208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7368" y="2404534"/>
            <a:ext cx="10513168" cy="1528522"/>
          </a:xfrm>
        </p:spPr>
        <p:txBody>
          <a:bodyPr/>
          <a:lstStyle/>
          <a:p>
            <a:r>
              <a:rPr lang="en-US" dirty="0" smtClean="0"/>
              <a:t/>
            </a:r>
            <a:br>
              <a:rPr lang="en-US" dirty="0" smtClean="0"/>
            </a:br>
            <a:r>
              <a:rPr lang="en-US" dirty="0"/>
              <a:t/>
            </a:r>
            <a:br>
              <a:rPr lang="en-US" dirty="0"/>
            </a:br>
            <a:r>
              <a:rPr lang="en-US" dirty="0" smtClean="0"/>
              <a:t/>
            </a:r>
            <a:br>
              <a:rPr lang="en-US" dirty="0" smtClean="0"/>
            </a:br>
            <a:r>
              <a:rPr lang="en-US" sz="3200" b="1" dirty="0" smtClean="0">
                <a:solidFill>
                  <a:srgbClr val="0070C0"/>
                </a:solidFill>
              </a:rPr>
              <a:t>The Role of NCC in Nigeria’s Emerging Digital Economy and its Impact on Financial Technology Ecosystem.</a:t>
            </a:r>
            <a:br>
              <a:rPr lang="en-US" sz="3200" b="1" dirty="0" smtClean="0">
                <a:solidFill>
                  <a:srgbClr val="0070C0"/>
                </a:solidFill>
              </a:rPr>
            </a:br>
            <a:r>
              <a:rPr lang="en-US" sz="1600" b="1" dirty="0" smtClean="0">
                <a:solidFill>
                  <a:srgbClr val="0070C0"/>
                </a:solidFill>
              </a:rPr>
              <a:t>BY</a:t>
            </a:r>
            <a:endParaRPr lang="en-US" sz="1600" b="1" dirty="0">
              <a:latin typeface="Algerian" panose="04020705040A02060702" pitchFamily="82" charset="0"/>
            </a:endParaRPr>
          </a:p>
        </p:txBody>
      </p:sp>
      <p:sp>
        <p:nvSpPr>
          <p:cNvPr id="3" name="Subtitle 2"/>
          <p:cNvSpPr>
            <a:spLocks noGrp="1"/>
          </p:cNvSpPr>
          <p:nvPr>
            <p:ph type="subTitle" idx="1"/>
          </p:nvPr>
        </p:nvSpPr>
        <p:spPr>
          <a:xfrm>
            <a:off x="1199456" y="3933056"/>
            <a:ext cx="8928992" cy="2924944"/>
          </a:xfrm>
        </p:spPr>
        <p:txBody>
          <a:bodyPr>
            <a:normAutofit fontScale="25000" lnSpcReduction="20000"/>
          </a:bodyPr>
          <a:lstStyle/>
          <a:p>
            <a:pPr>
              <a:lnSpc>
                <a:spcPct val="120000"/>
              </a:lnSpc>
            </a:pPr>
            <a:r>
              <a:rPr lang="en-GB" sz="7200" b="1" dirty="0">
                <a:solidFill>
                  <a:schemeClr val="accent6">
                    <a:lumMod val="50000"/>
                  </a:schemeClr>
                </a:solidFill>
              </a:rPr>
              <a:t>Prof Umar Garba Danbatta, </a:t>
            </a:r>
            <a:r>
              <a:rPr lang="en-GB" sz="7200" b="1" dirty="0" err="1" smtClean="0">
                <a:solidFill>
                  <a:schemeClr val="accent6">
                    <a:lumMod val="50000"/>
                  </a:schemeClr>
                </a:solidFill>
              </a:rPr>
              <a:t>FAEng</a:t>
            </a:r>
            <a:r>
              <a:rPr lang="en-GB" sz="7200" b="1" dirty="0" smtClean="0">
                <a:solidFill>
                  <a:schemeClr val="accent6">
                    <a:lumMod val="50000"/>
                  </a:schemeClr>
                </a:solidFill>
              </a:rPr>
              <a:t>, FNSE, FRAES</a:t>
            </a:r>
            <a:endParaRPr lang="en-GB" sz="7200" b="1" dirty="0">
              <a:solidFill>
                <a:schemeClr val="accent6">
                  <a:lumMod val="50000"/>
                </a:schemeClr>
              </a:solidFill>
            </a:endParaRPr>
          </a:p>
          <a:p>
            <a:pPr>
              <a:lnSpc>
                <a:spcPct val="120000"/>
              </a:lnSpc>
            </a:pPr>
            <a:r>
              <a:rPr lang="en-GB" sz="7200" b="1" dirty="0">
                <a:solidFill>
                  <a:schemeClr val="accent6">
                    <a:lumMod val="50000"/>
                  </a:schemeClr>
                </a:solidFill>
              </a:rPr>
              <a:t>Executive Vice Chairman </a:t>
            </a:r>
          </a:p>
          <a:p>
            <a:pPr>
              <a:lnSpc>
                <a:spcPct val="120000"/>
              </a:lnSpc>
            </a:pPr>
            <a:r>
              <a:rPr lang="en-GB" sz="7200" b="1" dirty="0">
                <a:solidFill>
                  <a:schemeClr val="accent6">
                    <a:lumMod val="50000"/>
                  </a:schemeClr>
                </a:solidFill>
              </a:rPr>
              <a:t>Nigerian Communications Commission </a:t>
            </a:r>
          </a:p>
          <a:p>
            <a:endParaRPr lang="en-US" sz="2400" dirty="0">
              <a:solidFill>
                <a:srgbClr val="FF0000"/>
              </a:solidFill>
            </a:endParaRPr>
          </a:p>
          <a:p>
            <a:r>
              <a:rPr lang="en-US" sz="5600" b="1" dirty="0" smtClean="0"/>
              <a:t>Presented to</a:t>
            </a:r>
            <a:endParaRPr lang="en-US" sz="5600" dirty="0"/>
          </a:p>
          <a:p>
            <a:r>
              <a:rPr lang="en-US" sz="5600" b="1" dirty="0" smtClean="0"/>
              <a:t>Vanguard Financial Technology conference 2018</a:t>
            </a:r>
            <a:endParaRPr lang="en-US" sz="5600" b="1" dirty="0"/>
          </a:p>
          <a:p>
            <a:r>
              <a:rPr lang="en-US" sz="5600" b="1" dirty="0" smtClean="0"/>
              <a:t>Civic Centre, Victoria Island - Lagos.</a:t>
            </a:r>
            <a:endParaRPr lang="en-US" sz="5600" dirty="0"/>
          </a:p>
          <a:p>
            <a:endParaRPr lang="en-US" sz="2400" b="1" dirty="0" smtClean="0"/>
          </a:p>
          <a:p>
            <a:r>
              <a:rPr lang="en-US" sz="5600" b="1" dirty="0" smtClean="0"/>
              <a:t>September 28,2018.</a:t>
            </a:r>
            <a:endParaRPr lang="en-US" sz="5600" dirty="0"/>
          </a:p>
          <a:p>
            <a:endParaRPr lang="en-GB" sz="4300" dirty="0"/>
          </a:p>
        </p:txBody>
      </p:sp>
    </p:spTree>
    <p:extLst>
      <p:ext uri="{BB962C8B-B14F-4D97-AF65-F5344CB8AC3E}">
        <p14:creationId xmlns:p14="http://schemas.microsoft.com/office/powerpoint/2010/main" val="426100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a:xfrm>
            <a:off x="335360" y="1268760"/>
            <a:ext cx="11259740" cy="5544616"/>
          </a:xfrm>
        </p:spPr>
        <p:txBody>
          <a:bodyPr>
            <a:normAutofit/>
          </a:bodyPr>
          <a:lstStyle/>
          <a:p>
            <a:pPr marL="457200" indent="-457200" algn="just">
              <a:buFont typeface="+mj-lt"/>
              <a:buAutoNum type="arabicPeriod"/>
            </a:pPr>
            <a:r>
              <a:rPr lang="en-US" sz="2200" b="1" u="sng" dirty="0" smtClean="0"/>
              <a:t>Low Education/Literacy:  </a:t>
            </a:r>
            <a:r>
              <a:rPr lang="en-US" sz="2200" dirty="0" err="1" smtClean="0"/>
              <a:t>Fintech</a:t>
            </a:r>
            <a:r>
              <a:rPr lang="en-US" sz="2200" dirty="0" smtClean="0"/>
              <a:t> </a:t>
            </a:r>
            <a:r>
              <a:rPr lang="en-US" sz="2200" dirty="0"/>
              <a:t>firms are in a vantage position to help bridge some of the identified gaps such as gender, formality, age, urban/rural, etc. to attaining financial inclusion in </a:t>
            </a:r>
            <a:r>
              <a:rPr lang="en-US" sz="2200" dirty="0" smtClean="0"/>
              <a:t>Nigeria. However</a:t>
            </a:r>
            <a:r>
              <a:rPr lang="en-US" sz="2200" dirty="0"/>
              <a:t>, a big challenge is the issue of low education/literacy across formal </a:t>
            </a:r>
            <a:r>
              <a:rPr lang="en-US" sz="2200" dirty="0" smtClean="0"/>
              <a:t>and </a:t>
            </a:r>
            <a:r>
              <a:rPr lang="en-US" sz="2200" dirty="0"/>
              <a:t>financial sectors, hence the rationale for the high rate of exclusion </a:t>
            </a:r>
            <a:r>
              <a:rPr lang="en-US" sz="2200" dirty="0" smtClean="0"/>
              <a:t>within </a:t>
            </a:r>
            <a:r>
              <a:rPr lang="en-US" sz="2200" dirty="0"/>
              <a:t>the youths and women in certain regions.</a:t>
            </a:r>
          </a:p>
          <a:p>
            <a:pPr marL="0" indent="0" algn="just">
              <a:buNone/>
            </a:pPr>
            <a:r>
              <a:rPr lang="en-US" sz="2200" dirty="0" smtClean="0"/>
              <a:t>	There’s </a:t>
            </a:r>
            <a:r>
              <a:rPr lang="en-US" sz="2200" dirty="0"/>
              <a:t>no gainsaying that </a:t>
            </a:r>
            <a:r>
              <a:rPr lang="en-US" sz="2200" dirty="0" err="1" smtClean="0"/>
              <a:t>Fintechs</a:t>
            </a:r>
            <a:r>
              <a:rPr lang="en-US" sz="2200" dirty="0" smtClean="0"/>
              <a:t> </a:t>
            </a:r>
            <a:r>
              <a:rPr lang="en-US" sz="2200" dirty="0"/>
              <a:t>can improve access to finance for </a:t>
            </a:r>
            <a:r>
              <a:rPr lang="en-US" sz="2200" dirty="0" smtClean="0"/>
              <a:t>all	 types of 	consumers</a:t>
            </a:r>
            <a:r>
              <a:rPr lang="en-US" sz="2200" dirty="0"/>
              <a:t>, whether they are first time bank account owners, or </a:t>
            </a:r>
            <a:r>
              <a:rPr lang="en-US" sz="2200" dirty="0" smtClean="0"/>
              <a:t>	learning </a:t>
            </a:r>
            <a:r>
              <a:rPr lang="en-US" sz="2200" dirty="0"/>
              <a:t>to save or </a:t>
            </a:r>
            <a:r>
              <a:rPr lang="en-US" sz="2200" dirty="0" smtClean="0"/>
              <a:t>	invest </a:t>
            </a:r>
            <a:r>
              <a:rPr lang="en-US" sz="2200" dirty="0"/>
              <a:t>or transact digital business.</a:t>
            </a:r>
          </a:p>
          <a:p>
            <a:pPr marL="0" indent="0" algn="just">
              <a:buNone/>
            </a:pPr>
            <a:r>
              <a:rPr lang="en-US" sz="2200" dirty="0" smtClean="0"/>
              <a:t>	However</a:t>
            </a:r>
            <a:r>
              <a:rPr lang="en-US" sz="2200" dirty="0"/>
              <a:t>, there is need to address/tackle the challenge of financial literacy </a:t>
            </a:r>
            <a:r>
              <a:rPr lang="en-US" sz="2200" dirty="0" smtClean="0"/>
              <a:t>	from 	the </a:t>
            </a:r>
            <a:r>
              <a:rPr lang="en-US" sz="2200" dirty="0"/>
              <a:t>perspective of provision of new products and services that are </a:t>
            </a:r>
            <a:r>
              <a:rPr lang="en-US" sz="2200" dirty="0" smtClean="0"/>
              <a:t>	designed </a:t>
            </a:r>
            <a:r>
              <a:rPr lang="en-US" sz="2200" dirty="0"/>
              <a:t>for </a:t>
            </a:r>
            <a:r>
              <a:rPr lang="en-US" sz="2200" dirty="0" smtClean="0"/>
              <a:t>	different </a:t>
            </a:r>
            <a:r>
              <a:rPr lang="en-US" sz="2200" dirty="0"/>
              <a:t>cadres of literacy</a:t>
            </a:r>
            <a:r>
              <a:rPr lang="en-US" sz="2200" dirty="0" smtClean="0"/>
              <a:t>.</a:t>
            </a:r>
          </a:p>
          <a:p>
            <a:pPr marL="0" indent="0" algn="just">
              <a:buNone/>
            </a:pPr>
            <a:r>
              <a:rPr lang="en-US" sz="2200" dirty="0"/>
              <a:t>	Failure to tackle this challenge will continue to fuel resistance to use of </a:t>
            </a:r>
            <a:r>
              <a:rPr lang="en-US" sz="2200" dirty="0" err="1" smtClean="0"/>
              <a:t>Fintech</a:t>
            </a:r>
            <a:r>
              <a:rPr lang="en-US" sz="2200" dirty="0" smtClean="0"/>
              <a:t> 	services by </a:t>
            </a:r>
            <a:r>
              <a:rPr lang="en-US" sz="2200" dirty="0"/>
              <a:t>the existing excluded persons.</a:t>
            </a:r>
          </a:p>
          <a:p>
            <a:pPr marL="0" indent="0" algn="just">
              <a:buNone/>
            </a:pPr>
            <a:endParaRPr lang="en-US" sz="22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10</a:t>
            </a:fld>
            <a:endParaRPr lang="en-US" dirty="0"/>
          </a:p>
        </p:txBody>
      </p:sp>
    </p:spTree>
    <p:extLst>
      <p:ext uri="{BB962C8B-B14F-4D97-AF65-F5344CB8AC3E}">
        <p14:creationId xmlns:p14="http://schemas.microsoft.com/office/powerpoint/2010/main" val="3944182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Cont’d</a:t>
            </a:r>
            <a:br>
              <a:rPr lang="en-US" dirty="0" smtClean="0"/>
            </a:br>
            <a:endParaRPr lang="en-US" dirty="0"/>
          </a:p>
        </p:txBody>
      </p:sp>
      <p:sp>
        <p:nvSpPr>
          <p:cNvPr id="3" name="Content Placeholder 2"/>
          <p:cNvSpPr>
            <a:spLocks noGrp="1"/>
          </p:cNvSpPr>
          <p:nvPr>
            <p:ph idx="1"/>
          </p:nvPr>
        </p:nvSpPr>
        <p:spPr>
          <a:xfrm>
            <a:off x="335360" y="1268761"/>
            <a:ext cx="11259740" cy="4982138"/>
          </a:xfrm>
        </p:spPr>
        <p:txBody>
          <a:bodyPr>
            <a:normAutofit/>
          </a:bodyPr>
          <a:lstStyle/>
          <a:p>
            <a:pPr marL="0" indent="0">
              <a:buNone/>
            </a:pPr>
            <a:r>
              <a:rPr lang="en-US" sz="2400" dirty="0" smtClean="0"/>
              <a:t>	</a:t>
            </a:r>
            <a:endParaRPr lang="en-US" sz="2200" dirty="0" smtClean="0"/>
          </a:p>
          <a:p>
            <a:pPr marL="457200" indent="-457200" algn="just">
              <a:buFont typeface="+mj-lt"/>
              <a:buAutoNum type="arabicPeriod" startAt="2"/>
            </a:pPr>
            <a:r>
              <a:rPr lang="en-US" sz="2200" b="1" u="sng" dirty="0" smtClean="0"/>
              <a:t>Technical Hurdles And Policy Challenges:</a:t>
            </a:r>
            <a:r>
              <a:rPr lang="en-US" sz="2200" dirty="0" smtClean="0"/>
              <a:t> In </a:t>
            </a:r>
            <a:r>
              <a:rPr lang="en-US" sz="2200" dirty="0"/>
              <a:t>addressing contending issues arising from </a:t>
            </a:r>
            <a:r>
              <a:rPr lang="en-US" sz="2200" dirty="0" err="1"/>
              <a:t>Blockchain</a:t>
            </a:r>
            <a:r>
              <a:rPr lang="en-US" sz="2200" dirty="0"/>
              <a:t> </a:t>
            </a:r>
            <a:r>
              <a:rPr lang="en-US" sz="2200" dirty="0" smtClean="0"/>
              <a:t>Technology, a </a:t>
            </a:r>
            <a:r>
              <a:rPr lang="en-US" sz="2200" dirty="0"/>
              <a:t>technology </a:t>
            </a:r>
            <a:r>
              <a:rPr lang="en-US" sz="2200" dirty="0" smtClean="0"/>
              <a:t>that enables </a:t>
            </a:r>
            <a:r>
              <a:rPr lang="en-US" sz="2200" dirty="0"/>
              <a:t>transactions without any trusted party. </a:t>
            </a:r>
            <a:r>
              <a:rPr lang="en-US" sz="2200" dirty="0" err="1"/>
              <a:t>Bitcoin</a:t>
            </a:r>
            <a:r>
              <a:rPr lang="en-US" sz="2200" dirty="0"/>
              <a:t>, for example, a virtual currency based on </a:t>
            </a:r>
            <a:r>
              <a:rPr lang="en-US" sz="2200" dirty="0" err="1"/>
              <a:t>Blockchain</a:t>
            </a:r>
            <a:r>
              <a:rPr lang="en-US" sz="2200" dirty="0"/>
              <a:t> Technology, which operates independently of any </a:t>
            </a:r>
            <a:r>
              <a:rPr lang="en-US" sz="2200" dirty="0" smtClean="0"/>
              <a:t>Central Bank Or Financial Institution. </a:t>
            </a:r>
            <a:r>
              <a:rPr lang="en-US" sz="2200" dirty="0"/>
              <a:t>Much of the potentials from this technology still hinges on grappling with technical hurdles and policy challenges such as how to enforce law in the absence of any intermediary or how and to whom to impute legal liability for </a:t>
            </a:r>
            <a:r>
              <a:rPr lang="en-US" sz="2200" dirty="0" smtClean="0"/>
              <a:t>breaches </a:t>
            </a:r>
            <a:r>
              <a:rPr lang="en-US" sz="2200" dirty="0"/>
              <a:t>caused by </a:t>
            </a:r>
            <a:r>
              <a:rPr lang="en-US" sz="2200" dirty="0" err="1"/>
              <a:t>Blockchain</a:t>
            </a:r>
            <a:r>
              <a:rPr lang="en-US" sz="2200" dirty="0"/>
              <a:t>-based systems</a:t>
            </a:r>
          </a:p>
          <a:p>
            <a:pPr marL="0" indent="0" algn="just">
              <a:buNone/>
            </a:pPr>
            <a:endParaRPr lang="en-US" sz="22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11</a:t>
            </a:fld>
            <a:endParaRPr lang="en-US" dirty="0"/>
          </a:p>
        </p:txBody>
      </p:sp>
    </p:spTree>
    <p:extLst>
      <p:ext uri="{BB962C8B-B14F-4D97-AF65-F5344CB8AC3E}">
        <p14:creationId xmlns:p14="http://schemas.microsoft.com/office/powerpoint/2010/main" val="39441823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Cont’d</a:t>
            </a:r>
            <a:endParaRPr lang="en-US" dirty="0"/>
          </a:p>
        </p:txBody>
      </p:sp>
      <p:sp>
        <p:nvSpPr>
          <p:cNvPr id="3" name="Content Placeholder 2"/>
          <p:cNvSpPr>
            <a:spLocks noGrp="1"/>
          </p:cNvSpPr>
          <p:nvPr>
            <p:ph idx="1"/>
          </p:nvPr>
        </p:nvSpPr>
        <p:spPr>
          <a:xfrm>
            <a:off x="335360" y="1722243"/>
            <a:ext cx="11259740" cy="3880773"/>
          </a:xfrm>
        </p:spPr>
        <p:txBody>
          <a:bodyPr>
            <a:normAutofit fontScale="92500" lnSpcReduction="20000"/>
          </a:bodyPr>
          <a:lstStyle/>
          <a:p>
            <a:pPr marL="457200" indent="-457200" algn="just">
              <a:buFont typeface="+mj-lt"/>
              <a:buAutoNum type="arabicPeriod" startAt="3"/>
            </a:pPr>
            <a:r>
              <a:rPr lang="en-US" sz="2200" b="1" u="sng" dirty="0" smtClean="0"/>
              <a:t>Artificial Intelligence </a:t>
            </a:r>
            <a:r>
              <a:rPr lang="en-US" sz="2200" b="1" u="sng" dirty="0"/>
              <a:t>And Big Data </a:t>
            </a:r>
            <a:r>
              <a:rPr lang="en-US" sz="2200" b="1" u="sng" dirty="0" smtClean="0"/>
              <a:t>Analysis:</a:t>
            </a:r>
            <a:r>
              <a:rPr lang="en-US" sz="2200" dirty="0" smtClean="0"/>
              <a:t> </a:t>
            </a:r>
            <a:r>
              <a:rPr lang="en-US" sz="2400" dirty="0" smtClean="0"/>
              <a:t>Artificial </a:t>
            </a:r>
            <a:r>
              <a:rPr lang="en-US" sz="2400" dirty="0"/>
              <a:t>intelligence (AI) enables machines to perform humanlike cognitive functions. According to one report by Vanson Bourne, about 80 percent of the companies sampled which include Fortune 500 companies are actively using one or more elements of AI, including machine learning and natural language processing, big data and cloud computing, algorithms that  can identify increasingly complex patterns in large data sets and outperform humans in some cognitive functions. </a:t>
            </a:r>
          </a:p>
          <a:p>
            <a:pPr marL="0" indent="0" algn="just">
              <a:buNone/>
            </a:pPr>
            <a:r>
              <a:rPr lang="en-US" sz="2400" dirty="0" smtClean="0"/>
              <a:t>	While </a:t>
            </a:r>
            <a:r>
              <a:rPr lang="en-US" sz="2400" dirty="0"/>
              <a:t>promising gains in efficiency and productivity, AI is a driving force behind </a:t>
            </a:r>
            <a:r>
              <a:rPr lang="en-US" sz="2400" dirty="0" smtClean="0"/>
              <a:t>	most </a:t>
            </a:r>
            <a:r>
              <a:rPr lang="en-US" sz="2400" dirty="0" err="1" smtClean="0"/>
              <a:t>Fintechs</a:t>
            </a:r>
            <a:r>
              <a:rPr lang="en-US" sz="2400" dirty="0" smtClean="0"/>
              <a:t> 	disruptions</a:t>
            </a:r>
            <a:r>
              <a:rPr lang="en-US" sz="2400" dirty="0"/>
              <a:t>, which makes it a game-changer for small businesses </a:t>
            </a:r>
            <a:r>
              <a:rPr lang="en-US" sz="2400" dirty="0" smtClean="0"/>
              <a:t>	and 	startups </a:t>
            </a:r>
            <a:r>
              <a:rPr lang="en-US" sz="2400" dirty="0"/>
              <a:t>that are coming up </a:t>
            </a:r>
            <a:r>
              <a:rPr lang="en-US" sz="2400" dirty="0" smtClean="0"/>
              <a:t>	within 	this </a:t>
            </a:r>
            <a:r>
              <a:rPr lang="en-US" sz="2400" dirty="0"/>
              <a:t>field. The AI playfield is fraught with </a:t>
            </a:r>
            <a:r>
              <a:rPr lang="en-US" sz="2400" dirty="0" smtClean="0"/>
              <a:t>	obstacles </a:t>
            </a:r>
            <a:r>
              <a:rPr lang="en-US" sz="2400" dirty="0"/>
              <a:t>that keep the best of AI away from </a:t>
            </a:r>
            <a:r>
              <a:rPr lang="en-US" sz="2400" dirty="0" smtClean="0"/>
              <a:t>	most </a:t>
            </a:r>
            <a:r>
              <a:rPr lang="en-US" sz="2400" dirty="0"/>
              <a:t>small </a:t>
            </a:r>
            <a:r>
              <a:rPr lang="en-US" sz="2400" dirty="0" smtClean="0"/>
              <a:t>	businesses </a:t>
            </a:r>
            <a:r>
              <a:rPr lang="en-US" sz="2400" dirty="0"/>
              <a:t>who are </a:t>
            </a:r>
            <a:r>
              <a:rPr lang="en-US" sz="2400" dirty="0" smtClean="0"/>
              <a:t>	clueless </a:t>
            </a:r>
            <a:r>
              <a:rPr lang="en-US" sz="2400" dirty="0"/>
              <a:t>about the technology to legacy systems that won’t </a:t>
            </a:r>
            <a:r>
              <a:rPr lang="en-US" sz="2400" dirty="0" smtClean="0"/>
              <a:t>	support the 	technology.</a:t>
            </a:r>
            <a:endParaRPr lang="en-US" sz="24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12</a:t>
            </a:fld>
            <a:endParaRPr lang="en-US" dirty="0"/>
          </a:p>
        </p:txBody>
      </p:sp>
    </p:spTree>
    <p:extLst>
      <p:ext uri="{BB962C8B-B14F-4D97-AF65-F5344CB8AC3E}">
        <p14:creationId xmlns:p14="http://schemas.microsoft.com/office/powerpoint/2010/main" val="3944182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Cont’d</a:t>
            </a:r>
            <a:endParaRPr lang="en-US" dirty="0"/>
          </a:p>
        </p:txBody>
      </p:sp>
      <p:sp>
        <p:nvSpPr>
          <p:cNvPr id="3" name="Content Placeholder 2"/>
          <p:cNvSpPr>
            <a:spLocks noGrp="1"/>
          </p:cNvSpPr>
          <p:nvPr>
            <p:ph idx="1"/>
          </p:nvPr>
        </p:nvSpPr>
        <p:spPr>
          <a:xfrm>
            <a:off x="335360" y="1268760"/>
            <a:ext cx="11035234" cy="5068540"/>
          </a:xfrm>
        </p:spPr>
        <p:txBody>
          <a:bodyPr>
            <a:normAutofit lnSpcReduction="10000"/>
          </a:bodyPr>
          <a:lstStyle/>
          <a:p>
            <a:pPr marL="0" indent="0" algn="just">
              <a:buNone/>
            </a:pPr>
            <a:r>
              <a:rPr lang="en-US" sz="2400" dirty="0" smtClean="0"/>
              <a:t>	Also</a:t>
            </a:r>
            <a:r>
              <a:rPr lang="en-US" sz="2400" dirty="0"/>
              <a:t>, AI may amplify the issues of data protection, considering that data is a </a:t>
            </a:r>
            <a:r>
              <a:rPr lang="en-US" sz="2400" dirty="0" smtClean="0"/>
              <a:t>	driving </a:t>
            </a:r>
            <a:r>
              <a:rPr lang="en-US" sz="2400" dirty="0"/>
              <a:t>force </a:t>
            </a:r>
            <a:r>
              <a:rPr lang="en-US" sz="2400" dirty="0" smtClean="0"/>
              <a:t>	behind </a:t>
            </a:r>
            <a:r>
              <a:rPr lang="en-US" sz="2400" dirty="0"/>
              <a:t>most intelligent systems, quality data, and not smart </a:t>
            </a:r>
            <a:r>
              <a:rPr lang="en-US" sz="2400" dirty="0" smtClean="0"/>
              <a:t>	machines</a:t>
            </a:r>
            <a:r>
              <a:rPr lang="en-US" sz="2400" dirty="0"/>
              <a:t>, have become the </a:t>
            </a:r>
            <a:r>
              <a:rPr lang="en-US" sz="2400" dirty="0" smtClean="0"/>
              <a:t>	most </a:t>
            </a:r>
            <a:r>
              <a:rPr lang="en-US" sz="2400" dirty="0"/>
              <a:t>important prerequisite for developing AI </a:t>
            </a:r>
            <a:r>
              <a:rPr lang="en-US" sz="2400" dirty="0" smtClean="0"/>
              <a:t>	systems</a:t>
            </a:r>
            <a:r>
              <a:rPr lang="en-US" sz="2400" dirty="0"/>
              <a:t>.</a:t>
            </a:r>
          </a:p>
          <a:p>
            <a:pPr marL="0" indent="0" algn="just" fontAlgn="base">
              <a:buNone/>
            </a:pPr>
            <a:r>
              <a:rPr lang="en-US" sz="2400" dirty="0" smtClean="0"/>
              <a:t>	Accessibility </a:t>
            </a:r>
            <a:r>
              <a:rPr lang="en-US" sz="2400" dirty="0"/>
              <a:t>to the large amount of unstructured data </a:t>
            </a:r>
            <a:r>
              <a:rPr lang="en-US" sz="2400" i="1" dirty="0"/>
              <a:t>[Unstructured data is any </a:t>
            </a:r>
            <a:r>
              <a:rPr lang="en-US" sz="2400" i="1" dirty="0" smtClean="0"/>
              <a:t>	pool </a:t>
            </a:r>
            <a:r>
              <a:rPr lang="en-US" sz="2400" i="1" dirty="0"/>
              <a:t>of </a:t>
            </a:r>
            <a:r>
              <a:rPr lang="en-US" sz="2400" i="1" dirty="0" smtClean="0"/>
              <a:t>	unorganized </a:t>
            </a:r>
            <a:r>
              <a:rPr lang="en-US" sz="2400" i="1" dirty="0"/>
              <a:t>non-textual or textual data that cannot be understood by </a:t>
            </a:r>
            <a:r>
              <a:rPr lang="en-US" sz="2400" i="1" dirty="0" smtClean="0"/>
              <a:t>	an </a:t>
            </a:r>
            <a:r>
              <a:rPr lang="en-US" sz="2400" i="1" dirty="0"/>
              <a:t>intelligent </a:t>
            </a:r>
            <a:r>
              <a:rPr lang="en-US" sz="2400" i="1" dirty="0" smtClean="0"/>
              <a:t>	system</a:t>
            </a:r>
            <a:r>
              <a:rPr lang="en-US" sz="2400" i="1" dirty="0"/>
              <a:t>, which greatly limits what an AI system can do]. As well as</a:t>
            </a:r>
            <a:r>
              <a:rPr lang="en-US" sz="2400" dirty="0"/>
              <a:t>, </a:t>
            </a:r>
            <a:r>
              <a:rPr lang="en-US" sz="2400" dirty="0" smtClean="0"/>
              <a:t>	the </a:t>
            </a:r>
            <a:r>
              <a:rPr lang="en-US" sz="2400" dirty="0"/>
              <a:t>sensitivity of data </a:t>
            </a:r>
            <a:r>
              <a:rPr lang="en-US" sz="2400" dirty="0" smtClean="0"/>
              <a:t>	privacy </a:t>
            </a:r>
            <a:r>
              <a:rPr lang="en-US" sz="2400" dirty="0"/>
              <a:t>and security. E.g. the Facebook data </a:t>
            </a:r>
            <a:r>
              <a:rPr lang="en-US" sz="2400" dirty="0" smtClean="0"/>
              <a:t>saga.</a:t>
            </a:r>
            <a:endParaRPr lang="en-US" sz="2400" dirty="0"/>
          </a:p>
          <a:p>
            <a:pPr marL="0" indent="0" algn="just" fontAlgn="base">
              <a:buNone/>
            </a:pPr>
            <a:r>
              <a:rPr lang="en-US" sz="2400" dirty="0" smtClean="0"/>
              <a:t>	As </a:t>
            </a:r>
            <a:r>
              <a:rPr lang="en-US" sz="2400" dirty="0"/>
              <a:t>it is no longer acceptable to harvest data from the internet or CRM databases </a:t>
            </a:r>
            <a:r>
              <a:rPr lang="en-US" sz="2400" dirty="0" smtClean="0"/>
              <a:t>	for </a:t>
            </a:r>
            <a:r>
              <a:rPr lang="en-US" sz="2400" dirty="0"/>
              <a:t>AI </a:t>
            </a:r>
            <a:r>
              <a:rPr lang="en-US" sz="2400" dirty="0" smtClean="0"/>
              <a:t>	solutions</a:t>
            </a:r>
            <a:r>
              <a:rPr lang="en-US" sz="2400" dirty="0"/>
              <a:t>, but time and resources will need to be spent going through each </a:t>
            </a:r>
            <a:r>
              <a:rPr lang="en-US" sz="2400" dirty="0" smtClean="0"/>
              <a:t>	data </a:t>
            </a:r>
            <a:r>
              <a:rPr lang="en-US" sz="2400" dirty="0"/>
              <a:t>set to </a:t>
            </a:r>
            <a:r>
              <a:rPr lang="en-US" sz="2400" dirty="0" smtClean="0"/>
              <a:t>	make </a:t>
            </a:r>
            <a:r>
              <a:rPr lang="en-US" sz="2400" dirty="0"/>
              <a:t>sure it’s AI-digestible and doesn’t violate any regulations. </a:t>
            </a:r>
            <a:r>
              <a:rPr lang="en-US" sz="2400" dirty="0" smtClean="0"/>
              <a:t>The 	note </a:t>
            </a:r>
            <a:r>
              <a:rPr lang="en-US" sz="2400" dirty="0"/>
              <a:t>of caution here, </a:t>
            </a:r>
            <a:r>
              <a:rPr lang="en-US" sz="2400" dirty="0" smtClean="0"/>
              <a:t>is </a:t>
            </a:r>
            <a:r>
              <a:rPr lang="en-US" sz="2400" dirty="0"/>
              <a:t>to understand the challenges ahead </a:t>
            </a:r>
            <a:r>
              <a:rPr lang="en-US" sz="2400" dirty="0" smtClean="0"/>
              <a:t>as </a:t>
            </a:r>
            <a:r>
              <a:rPr lang="en-US" sz="2400" dirty="0"/>
              <a:t>a vital key to </a:t>
            </a:r>
            <a:r>
              <a:rPr lang="en-US" sz="2400" dirty="0" smtClean="0"/>
              <a:t>	succeed </a:t>
            </a:r>
            <a:r>
              <a:rPr lang="en-US" sz="2400" dirty="0"/>
              <a:t>for the future.</a:t>
            </a:r>
          </a:p>
          <a:p>
            <a:endParaRPr lang="en-US" sz="2200" dirty="0" smtClean="0"/>
          </a:p>
        </p:txBody>
      </p:sp>
      <p:sp>
        <p:nvSpPr>
          <p:cNvPr id="4" name="Slide Number Placeholder 3"/>
          <p:cNvSpPr>
            <a:spLocks noGrp="1"/>
          </p:cNvSpPr>
          <p:nvPr>
            <p:ph type="sldNum" sz="quarter" idx="12"/>
          </p:nvPr>
        </p:nvSpPr>
        <p:spPr/>
        <p:txBody>
          <a:bodyPr/>
          <a:lstStyle/>
          <a:p>
            <a:fld id="{47333891-D5E7-4C7B-BF1D-E855E53CB5A8}" type="slidenum">
              <a:rPr lang="en-US" smtClean="0"/>
              <a:pPr/>
              <a:t>13</a:t>
            </a:fld>
            <a:endParaRPr lang="en-US" dirty="0"/>
          </a:p>
        </p:txBody>
      </p:sp>
    </p:spTree>
    <p:extLst>
      <p:ext uri="{BB962C8B-B14F-4D97-AF65-F5344CB8AC3E}">
        <p14:creationId xmlns:p14="http://schemas.microsoft.com/office/powerpoint/2010/main" val="3944182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sz="half" idx="1"/>
          </p:nvPr>
        </p:nvSpPr>
        <p:spPr>
          <a:xfrm>
            <a:off x="677333" y="1452584"/>
            <a:ext cx="5656375" cy="4995667"/>
          </a:xfrm>
        </p:spPr>
        <p:txBody>
          <a:bodyPr>
            <a:normAutofit lnSpcReduction="10000"/>
          </a:bodyPr>
          <a:lstStyle/>
          <a:p>
            <a:pPr algn="just"/>
            <a:r>
              <a:rPr lang="en-US" sz="2200" dirty="0" smtClean="0"/>
              <a:t>The </a:t>
            </a:r>
            <a:r>
              <a:rPr lang="en-US" sz="2200" dirty="0"/>
              <a:t>digital transformation is progressively challenging every aspect of the economy and society, requiring many different policy areas to be considered simultaneously in an integrated approach and forcing governments to reach across traditional policy silos and across different levels of government to develop a whole-of-government vision and </a:t>
            </a:r>
            <a:r>
              <a:rPr lang="en-US" sz="2200" dirty="0" smtClean="0"/>
              <a:t>strategy, therefore </a:t>
            </a:r>
            <a:r>
              <a:rPr lang="en-US" sz="2200" dirty="0"/>
              <a:t>t</a:t>
            </a:r>
            <a:r>
              <a:rPr lang="en-US" sz="2200" dirty="0" smtClean="0"/>
              <a:t>o </a:t>
            </a:r>
            <a:r>
              <a:rPr lang="en-US" sz="2200" dirty="0"/>
              <a:t>ensure optimal delivery of services by </a:t>
            </a:r>
            <a:r>
              <a:rPr lang="en-US" sz="2200" dirty="0" err="1"/>
              <a:t>Fintechs</a:t>
            </a:r>
            <a:r>
              <a:rPr lang="en-US" sz="2200" dirty="0"/>
              <a:t>, there is need for immediate consideration of unbundling and restructuring of provision of financial </a:t>
            </a:r>
            <a:r>
              <a:rPr lang="en-US" sz="2200" dirty="0" smtClean="0"/>
              <a:t>services by relevant authorities. </a:t>
            </a:r>
          </a:p>
        </p:txBody>
      </p:sp>
      <p:sp>
        <p:nvSpPr>
          <p:cNvPr id="4" name="Slide Number Placeholder 3"/>
          <p:cNvSpPr>
            <a:spLocks noGrp="1"/>
          </p:cNvSpPr>
          <p:nvPr>
            <p:ph type="sldNum" sz="quarter" idx="12"/>
          </p:nvPr>
        </p:nvSpPr>
        <p:spPr/>
        <p:txBody>
          <a:bodyPr/>
          <a:lstStyle/>
          <a:p>
            <a:fld id="{47333891-D5E7-4C7B-BF1D-E855E53CB5A8}" type="slidenum">
              <a:rPr lang="en-US" smtClean="0"/>
              <a:pPr/>
              <a:t>14</a:t>
            </a:fld>
            <a:endParaRPr lang="en-US" dirty="0"/>
          </a:p>
        </p:txBody>
      </p:sp>
      <p:pic>
        <p:nvPicPr>
          <p:cNvPr id="1026" name="Picture 2" descr="Related imag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33708" y="1452584"/>
            <a:ext cx="4788993" cy="4811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7390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sz="2200" dirty="0">
                <a:latin typeface="Book Antiqua" panose="02040602050305030304" pitchFamily="18" charset="0"/>
              </a:rPr>
              <a:t>The digital transformation does not occur in isolation; it is shaped by, and contributes to shaping, the broader economy and society as a whole. </a:t>
            </a:r>
            <a:r>
              <a:rPr lang="en-US" sz="2200" dirty="0" smtClean="0">
                <a:latin typeface="Book Antiqua" panose="02040602050305030304" pitchFamily="18" charset="0"/>
              </a:rPr>
              <a:t>Supporting </a:t>
            </a:r>
            <a:r>
              <a:rPr lang="en-US" sz="2200" dirty="0">
                <a:latin typeface="Book Antiqua" panose="02040602050305030304" pitchFamily="18" charset="0"/>
              </a:rPr>
              <a:t>policies play an important role in </a:t>
            </a:r>
            <a:r>
              <a:rPr lang="en-US" sz="2200" dirty="0" smtClean="0">
                <a:latin typeface="Book Antiqua" panose="02040602050305030304" pitchFamily="18" charset="0"/>
              </a:rPr>
              <a:t>guaranteeing conditions for it to thrive.</a:t>
            </a:r>
          </a:p>
          <a:p>
            <a:pPr algn="just"/>
            <a:r>
              <a:rPr lang="en-US" sz="2200" dirty="0" smtClean="0">
                <a:latin typeface="Book Antiqua" panose="02040602050305030304" pitchFamily="18" charset="0"/>
              </a:rPr>
              <a:t> </a:t>
            </a:r>
            <a:r>
              <a:rPr lang="en-US" sz="2200" dirty="0">
                <a:latin typeface="Book Antiqua" panose="02040602050305030304" pitchFamily="18" charset="0"/>
              </a:rPr>
              <a:t>Open trade and investment regimes create new avenues for rapidly upgrading technologies and skills, and increasing </a:t>
            </a:r>
            <a:r>
              <a:rPr lang="en-US" sz="2200" dirty="0" smtClean="0">
                <a:latin typeface="Book Antiqua" panose="02040602050305030304" pitchFamily="18" charset="0"/>
              </a:rPr>
              <a:t>specialization.</a:t>
            </a:r>
          </a:p>
          <a:p>
            <a:pPr algn="just"/>
            <a:r>
              <a:rPr lang="en-US" sz="2200" dirty="0">
                <a:latin typeface="Book Antiqua" panose="02040602050305030304" pitchFamily="18" charset="0"/>
              </a:rPr>
              <a:t>Well-functioning </a:t>
            </a:r>
            <a:r>
              <a:rPr lang="en-US" sz="2200" dirty="0" err="1">
                <a:latin typeface="Book Antiqua" panose="02040602050305030304" pitchFamily="18" charset="0"/>
              </a:rPr>
              <a:t>labour</a:t>
            </a:r>
            <a:r>
              <a:rPr lang="en-US" sz="2200" dirty="0">
                <a:latin typeface="Book Antiqua" panose="02040602050305030304" pitchFamily="18" charset="0"/>
              </a:rPr>
              <a:t> markets can support the inevitable </a:t>
            </a:r>
            <a:r>
              <a:rPr lang="en-US" sz="2200" dirty="0" smtClean="0">
                <a:latin typeface="Book Antiqua" panose="02040602050305030304" pitchFamily="18" charset="0"/>
              </a:rPr>
              <a:t>structural </a:t>
            </a:r>
            <a:r>
              <a:rPr lang="en-US" sz="2200" dirty="0">
                <a:latin typeface="Book Antiqua" panose="02040602050305030304" pitchFamily="18" charset="0"/>
              </a:rPr>
              <a:t>change. More broadly, sound macroeconomic policies help reduce uncertainty and create an enabling environment for the digital economy to </a:t>
            </a:r>
            <a:r>
              <a:rPr lang="en-US" sz="2200" dirty="0" smtClean="0">
                <a:latin typeface="Book Antiqua" panose="02040602050305030304" pitchFamily="18" charset="0"/>
              </a:rPr>
              <a:t>grow.</a:t>
            </a:r>
          </a:p>
          <a:p>
            <a:pPr algn="just"/>
            <a:r>
              <a:rPr lang="en-US" sz="2400" dirty="0"/>
              <a:t>The NCC shall continue to ensure high level of Quality of Service, security assurance of networks, information and data protection. Likewise it shall ensure </a:t>
            </a:r>
            <a:r>
              <a:rPr lang="en-US" sz="2400" dirty="0" smtClean="0"/>
              <a:t>a level playing field for interconnectivity and innovation hosting on telecommunications technology for the common good of the nation.</a:t>
            </a:r>
            <a:endParaRPr lang="en-US" sz="22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pPr/>
              <a:t>15</a:t>
            </a:fld>
            <a:endParaRPr lang="en-US" dirty="0"/>
          </a:p>
        </p:txBody>
      </p:sp>
    </p:spTree>
    <p:extLst>
      <p:ext uri="{BB962C8B-B14F-4D97-AF65-F5344CB8AC3E}">
        <p14:creationId xmlns:p14="http://schemas.microsoft.com/office/powerpoint/2010/main" val="3170181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00" y="764219"/>
            <a:ext cx="8596668" cy="958024"/>
          </a:xfrm>
        </p:spPr>
        <p:txBody>
          <a:bodyPr/>
          <a:lstStyle/>
          <a:p>
            <a:r>
              <a:rPr lang="en-US"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General References</a:t>
            </a:r>
            <a:r>
              <a:rPr lang="en-US" b="1"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dirty="0"/>
          </a:p>
        </p:txBody>
      </p:sp>
      <p:sp>
        <p:nvSpPr>
          <p:cNvPr id="3" name="Content Placeholder 2"/>
          <p:cNvSpPr>
            <a:spLocks noGrp="1"/>
          </p:cNvSpPr>
          <p:nvPr>
            <p:ph idx="1"/>
          </p:nvPr>
        </p:nvSpPr>
        <p:spPr>
          <a:xfrm>
            <a:off x="335360" y="1722243"/>
            <a:ext cx="10657184" cy="3880773"/>
          </a:xfrm>
        </p:spPr>
        <p:txBody>
          <a:bodyPr>
            <a:normAutofit fontScale="85000" lnSpcReduction="10000"/>
          </a:bodyPr>
          <a:lstStyle/>
          <a:p>
            <a:pPr marL="400050" indent="-400050" algn="just">
              <a:lnSpc>
                <a:spcPct val="115000"/>
              </a:lnSpc>
              <a:spcBef>
                <a:spcPts val="0"/>
              </a:spcBef>
              <a:buFont typeface="+mj-lt"/>
              <a:buAutoNum type="romanUcPeriod"/>
              <a:tabLst>
                <a:tab pos="514350" algn="l"/>
              </a:tabLst>
            </a:pPr>
            <a:r>
              <a:rPr lang="en-US" sz="2000" dirty="0" smtClean="0">
                <a:latin typeface="Book Antiqua" panose="02040602050305030304" pitchFamily="18" charset="0"/>
              </a:rPr>
              <a:t>https</a:t>
            </a:r>
            <a:r>
              <a:rPr lang="en-US" sz="2000" dirty="0">
                <a:latin typeface="Book Antiqua" panose="02040602050305030304" pitchFamily="18" charset="0"/>
              </a:rPr>
              <a:t>://</a:t>
            </a:r>
            <a:r>
              <a:rPr lang="en-US" sz="2000" dirty="0" smtClean="0">
                <a:latin typeface="Book Antiqua" panose="02040602050305030304" pitchFamily="18" charset="0"/>
              </a:rPr>
              <a:t>www.boj.or.jp/en/announcements/press/koen_2016/data/ko161118a.pdf</a:t>
            </a:r>
          </a:p>
          <a:p>
            <a:pPr marL="400050" indent="-400050" algn="just">
              <a:lnSpc>
                <a:spcPct val="115000"/>
              </a:lnSpc>
              <a:spcBef>
                <a:spcPts val="0"/>
              </a:spcBef>
              <a:buFont typeface="+mj-lt"/>
              <a:buAutoNum type="romanUcPeriod"/>
              <a:tabLst>
                <a:tab pos="514350" algn="l"/>
              </a:tabLst>
            </a:pPr>
            <a:r>
              <a:rPr lang="en-US" sz="2000" dirty="0">
                <a:latin typeface="Book Antiqua" panose="02040602050305030304" pitchFamily="18" charset="0"/>
              </a:rPr>
              <a:t>Defining, </a:t>
            </a:r>
            <a:r>
              <a:rPr lang="en-US" sz="2000" dirty="0" err="1">
                <a:latin typeface="Book Antiqua" panose="02040602050305030304" pitchFamily="18" charset="0"/>
              </a:rPr>
              <a:t>Conceptualising</a:t>
            </a:r>
            <a:r>
              <a:rPr lang="en-US" sz="2000" dirty="0">
                <a:latin typeface="Book Antiqua" panose="02040602050305030304" pitchFamily="18" charset="0"/>
              </a:rPr>
              <a:t> and Measuring the Digital Economy RUMANA BUKHT &amp; RICHARD HEEKS 2017 </a:t>
            </a:r>
            <a:endParaRPr lang="en-US" sz="2000" dirty="0" smtClean="0">
              <a:latin typeface="Book Antiqua" panose="02040602050305030304" pitchFamily="18" charset="0"/>
            </a:endParaRPr>
          </a:p>
          <a:p>
            <a:pPr marL="400050" indent="-400050" algn="just">
              <a:lnSpc>
                <a:spcPct val="115000"/>
              </a:lnSpc>
              <a:spcBef>
                <a:spcPts val="0"/>
              </a:spcBef>
              <a:buFont typeface="+mj-lt"/>
              <a:buAutoNum type="romanUcPeriod"/>
              <a:tabLst>
                <a:tab pos="514350" algn="l"/>
              </a:tabLst>
            </a:pPr>
            <a:r>
              <a:rPr lang="en-US" sz="2000" dirty="0">
                <a:latin typeface="Book Antiqua" panose="02040602050305030304" pitchFamily="18" charset="0"/>
              </a:rPr>
              <a:t>OECD (2017), OECD Digital Economy Outlook 2017, OECD Publishing, Paris. http://</a:t>
            </a:r>
            <a:r>
              <a:rPr lang="en-US" sz="2000" dirty="0" smtClean="0">
                <a:latin typeface="Book Antiqua" panose="02040602050305030304" pitchFamily="18" charset="0"/>
              </a:rPr>
              <a:t>dx.doi.org/10.1787/9789264276284-en</a:t>
            </a:r>
          </a:p>
          <a:p>
            <a:pPr marL="400050" indent="-400050" algn="just">
              <a:lnSpc>
                <a:spcPct val="115000"/>
              </a:lnSpc>
              <a:spcBef>
                <a:spcPts val="0"/>
              </a:spcBef>
              <a:buFont typeface="+mj-lt"/>
              <a:buAutoNum type="romanUcPeriod"/>
              <a:tabLst>
                <a:tab pos="514350" algn="l"/>
              </a:tabLst>
            </a:pPr>
            <a:r>
              <a:rPr lang="en-US" sz="2000" dirty="0" err="1">
                <a:latin typeface="Book Antiqua" panose="02040602050305030304" pitchFamily="18" charset="0"/>
              </a:rPr>
              <a:t>FinTech</a:t>
            </a:r>
            <a:r>
              <a:rPr lang="en-US" sz="2000" dirty="0">
                <a:latin typeface="Book Antiqua" panose="02040602050305030304" pitchFamily="18" charset="0"/>
              </a:rPr>
              <a:t> – Its Impacts on Finance, Economies and Central Banking Remarks at the University of Tokyo - Bank of Japan Joint Conference in Tokyo on "</a:t>
            </a:r>
            <a:r>
              <a:rPr lang="en-US" sz="2000" dirty="0" err="1">
                <a:latin typeface="Book Antiqua" panose="02040602050305030304" pitchFamily="18" charset="0"/>
              </a:rPr>
              <a:t>FinTech</a:t>
            </a:r>
            <a:r>
              <a:rPr lang="en-US" sz="2000" dirty="0">
                <a:latin typeface="Book Antiqua" panose="02040602050305030304" pitchFamily="18" charset="0"/>
              </a:rPr>
              <a:t> and the Future of Money“ </a:t>
            </a:r>
            <a:r>
              <a:rPr lang="en-US" sz="2000" dirty="0" smtClean="0">
                <a:latin typeface="Book Antiqua" panose="02040602050305030304" pitchFamily="18" charset="0"/>
              </a:rPr>
              <a:t>- November </a:t>
            </a:r>
            <a:r>
              <a:rPr lang="en-US" sz="2000" dirty="0">
                <a:latin typeface="Book Antiqua" panose="02040602050305030304" pitchFamily="18" charset="0"/>
              </a:rPr>
              <a:t>18, </a:t>
            </a:r>
            <a:r>
              <a:rPr lang="en-US" sz="2000" dirty="0" smtClean="0">
                <a:latin typeface="Book Antiqua" panose="02040602050305030304" pitchFamily="18" charset="0"/>
              </a:rPr>
              <a:t>2016</a:t>
            </a:r>
            <a:endParaRPr lang="en-US" sz="2000" dirty="0">
              <a:latin typeface="Book Antiqua" panose="02040602050305030304" pitchFamily="18" charset="0"/>
            </a:endParaRPr>
          </a:p>
          <a:p>
            <a:pPr marL="400050" indent="-400050" algn="just">
              <a:lnSpc>
                <a:spcPct val="115000"/>
              </a:lnSpc>
              <a:spcBef>
                <a:spcPts val="0"/>
              </a:spcBef>
              <a:buFont typeface="+mj-lt"/>
              <a:buAutoNum type="romanUcPeriod"/>
              <a:tabLst>
                <a:tab pos="514350" algn="l"/>
              </a:tabLst>
            </a:pPr>
            <a:r>
              <a:rPr lang="en-US" sz="2000" dirty="0" smtClean="0">
                <a:latin typeface="Book Antiqua" panose="02040602050305030304" pitchFamily="18" charset="0"/>
              </a:rPr>
              <a:t> ITU Digital </a:t>
            </a:r>
            <a:r>
              <a:rPr lang="en-US" sz="2000" dirty="0">
                <a:latin typeface="Book Antiqua" panose="02040602050305030304" pitchFamily="18" charset="0"/>
              </a:rPr>
              <a:t>Financial Services (DFS)  Glossary </a:t>
            </a:r>
            <a:r>
              <a:rPr lang="en-US" sz="2000" i="1" dirty="0" smtClean="0">
                <a:latin typeface="Book Antiqua" panose="02040602050305030304" pitchFamily="18" charset="0"/>
              </a:rPr>
              <a:t>Technical </a:t>
            </a:r>
            <a:r>
              <a:rPr lang="en-US" sz="2000" i="1" dirty="0">
                <a:latin typeface="Book Antiqua" panose="02040602050305030304" pitchFamily="18" charset="0"/>
              </a:rPr>
              <a:t>Report </a:t>
            </a:r>
            <a:r>
              <a:rPr lang="en-US" sz="2000" b="1" dirty="0" smtClean="0">
                <a:latin typeface="Book Antiqua" panose="02040602050305030304" pitchFamily="18" charset="0"/>
              </a:rPr>
              <a:t>2018 </a:t>
            </a:r>
            <a:endParaRPr lang="en-US" sz="2000" b="1" dirty="0">
              <a:latin typeface="Book Antiqua" panose="02040602050305030304" pitchFamily="18" charset="0"/>
            </a:endParaRPr>
          </a:p>
          <a:p>
            <a:pPr marL="400050" indent="-400050" algn="just">
              <a:lnSpc>
                <a:spcPct val="115000"/>
              </a:lnSpc>
              <a:spcBef>
                <a:spcPts val="0"/>
              </a:spcBef>
              <a:buFont typeface="+mj-lt"/>
              <a:buAutoNum type="romanUcPeriod"/>
              <a:tabLst>
                <a:tab pos="514350" algn="l"/>
              </a:tabLst>
            </a:pPr>
            <a:r>
              <a:rPr lang="en-US" sz="2000" dirty="0" smtClean="0"/>
              <a:t>Howard </a:t>
            </a:r>
            <a:r>
              <a:rPr lang="en-US" sz="2000" dirty="0"/>
              <a:t>Goldstein </a:t>
            </a:r>
            <a:r>
              <a:rPr lang="en-US" sz="2000" i="1" dirty="0"/>
              <a:t>[https://www.business.com/articles/fintech-startup-ai-adoption</a:t>
            </a:r>
            <a:r>
              <a:rPr lang="en-US" sz="2000" i="1" dirty="0" smtClean="0"/>
              <a:t>/]</a:t>
            </a:r>
            <a:endParaRPr lang="en-US" sz="2000" dirty="0"/>
          </a:p>
          <a:p>
            <a:pPr marL="400050" indent="-400050" algn="just">
              <a:lnSpc>
                <a:spcPct val="115000"/>
              </a:lnSpc>
              <a:spcBef>
                <a:spcPts val="0"/>
              </a:spcBef>
              <a:buFont typeface="+mj-lt"/>
              <a:buAutoNum type="romanUcPeriod"/>
              <a:tabLst>
                <a:tab pos="514350" algn="l"/>
              </a:tabLst>
            </a:pPr>
            <a:r>
              <a:rPr lang="en-US" sz="2000" dirty="0" smtClean="0"/>
              <a:t>State </a:t>
            </a:r>
            <a:r>
              <a:rPr lang="en-US" sz="2000" dirty="0"/>
              <a:t>of Artificial Intelligence for Enterprises by Teradata </a:t>
            </a:r>
            <a:r>
              <a:rPr lang="en-US" sz="2000" i="1" dirty="0"/>
              <a:t>[http://</a:t>
            </a:r>
            <a:r>
              <a:rPr lang="en-US" sz="2000" i="1" dirty="0" smtClean="0"/>
              <a:t>assets.teradata.com/resourceCenter/downloads/AnalystReports/Teradata_Report_AI.pdf]</a:t>
            </a:r>
            <a:endParaRPr lang="en-US" sz="2000" dirty="0"/>
          </a:p>
          <a:p>
            <a:pPr marL="400050" indent="-400050" algn="just">
              <a:lnSpc>
                <a:spcPct val="115000"/>
              </a:lnSpc>
              <a:spcBef>
                <a:spcPts val="0"/>
              </a:spcBef>
              <a:buFont typeface="+mj-lt"/>
              <a:buAutoNum type="romanUcPeriod"/>
              <a:tabLst>
                <a:tab pos="514350" algn="l"/>
              </a:tabLst>
            </a:pPr>
            <a:r>
              <a:rPr lang="en-US" sz="2000" dirty="0" smtClean="0"/>
              <a:t>Picture</a:t>
            </a:r>
            <a:r>
              <a:rPr lang="en-US" sz="2000" dirty="0"/>
              <a:t>: Courtesy Google pictures</a:t>
            </a:r>
          </a:p>
          <a:p>
            <a:pPr marL="400050" indent="-400050" algn="just">
              <a:lnSpc>
                <a:spcPct val="115000"/>
              </a:lnSpc>
              <a:spcBef>
                <a:spcPts val="0"/>
              </a:spcBef>
              <a:buFont typeface="+mj-lt"/>
              <a:buAutoNum type="romanUcPeriod"/>
              <a:tabLst>
                <a:tab pos="514350" algn="l"/>
              </a:tabLst>
            </a:pPr>
            <a:endParaRPr lang="en-US" sz="2000" dirty="0">
              <a:solidFill>
                <a:srgbClr val="0070C0"/>
              </a:solidFill>
              <a:latin typeface="Book Antiqua" panose="02040602050305030304" pitchFamily="18" charset="0"/>
              <a:ea typeface="Arial Unicode MS" panose="020B0604020202020204" pitchFamily="34" charset="-128"/>
              <a:cs typeface="Arial Unicode MS" panose="020B0604020202020204" pitchFamily="34" charset="-128"/>
            </a:endParaRPr>
          </a:p>
          <a:p>
            <a:pPr marL="0" indent="0" algn="just">
              <a:buNone/>
            </a:pPr>
            <a:endParaRPr lang="en-US"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pPr/>
              <a:t>16</a:t>
            </a:fld>
            <a:endParaRPr lang="en-US" dirty="0"/>
          </a:p>
        </p:txBody>
      </p:sp>
    </p:spTree>
    <p:extLst>
      <p:ext uri="{BB962C8B-B14F-4D97-AF65-F5344CB8AC3E}">
        <p14:creationId xmlns:p14="http://schemas.microsoft.com/office/powerpoint/2010/main" val="334747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333891-D5E7-4C7B-BF1D-E855E53CB5A8}" type="slidenum">
              <a:rPr lang="en-US" smtClean="0"/>
              <a:pPr/>
              <a:t>17</a:t>
            </a:fld>
            <a:endParaRPr lang="en-US" dirty="0"/>
          </a:p>
        </p:txBody>
      </p:sp>
      <p:pic>
        <p:nvPicPr>
          <p:cNvPr id="5" name="Picture 2" descr="C:\Users\gang19032\Pictures\4759535950_7bca6684c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139" y="1154243"/>
            <a:ext cx="9269356" cy="5021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019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456" y="980728"/>
            <a:ext cx="2871401" cy="1152128"/>
          </a:xfrm>
        </p:spPr>
        <p:txBody>
          <a:bodyPr>
            <a:normAutofit fontScale="90000"/>
          </a:bodyPr>
          <a:lstStyle/>
          <a:p>
            <a:r>
              <a:rPr lang="en-US" sz="3600" dirty="0" smtClean="0">
                <a:latin typeface="Algerian" panose="04020705040A02060702" pitchFamily="82" charset="0"/>
              </a:rPr>
              <a:t>OUTLINE</a:t>
            </a:r>
            <a:r>
              <a:rPr lang="en-GB" dirty="0"/>
              <a:t/>
            </a:r>
            <a:br>
              <a:rPr lang="en-GB" dirty="0"/>
            </a:br>
            <a:endParaRPr lang="en-US" dirty="0">
              <a:latin typeface="Garamond" panose="02020404030301010803" pitchFamily="18" charset="0"/>
            </a:endParaRPr>
          </a:p>
        </p:txBody>
      </p:sp>
      <p:sp>
        <p:nvSpPr>
          <p:cNvPr id="4" name="Slide Number Placeholder 3"/>
          <p:cNvSpPr>
            <a:spLocks noGrp="1"/>
          </p:cNvSpPr>
          <p:nvPr>
            <p:ph type="sldNum" sz="quarter" idx="12"/>
          </p:nvPr>
        </p:nvSpPr>
        <p:spPr/>
        <p:txBody>
          <a:bodyPr/>
          <a:lstStyle/>
          <a:p>
            <a:r>
              <a:rPr lang="en-US" dirty="0"/>
              <a:t>1</a:t>
            </a:r>
          </a:p>
        </p:txBody>
      </p:sp>
      <p:sp>
        <p:nvSpPr>
          <p:cNvPr id="3" name="Content Placeholder 2"/>
          <p:cNvSpPr>
            <a:spLocks noGrp="1"/>
          </p:cNvSpPr>
          <p:nvPr>
            <p:ph idx="1"/>
          </p:nvPr>
        </p:nvSpPr>
        <p:spPr>
          <a:xfrm>
            <a:off x="1199457" y="1772816"/>
            <a:ext cx="7848872" cy="4176464"/>
          </a:xfrm>
        </p:spPr>
        <p:txBody>
          <a:bodyPr>
            <a:normAutofit/>
          </a:bodyPr>
          <a:lstStyle/>
          <a:p>
            <a:pPr lvl="0" algn="just">
              <a:buClr>
                <a:srgbClr val="A53010"/>
              </a:buClr>
              <a:buFont typeface="Wingdings 3" charset="2"/>
              <a:buChar char=""/>
            </a:pPr>
            <a:r>
              <a:rPr lang="en-GB" sz="2800" dirty="0" smtClean="0">
                <a:solidFill>
                  <a:srgbClr val="000000"/>
                </a:solidFill>
              </a:rPr>
              <a:t>Introduction</a:t>
            </a:r>
            <a:endParaRPr lang="en-GB" sz="2800" dirty="0">
              <a:solidFill>
                <a:srgbClr val="000000"/>
              </a:solidFill>
            </a:endParaRPr>
          </a:p>
          <a:p>
            <a:pPr lvl="0" algn="just">
              <a:buClr>
                <a:srgbClr val="A53010"/>
              </a:buClr>
              <a:buFont typeface="Wingdings 3" charset="2"/>
              <a:buChar char=""/>
            </a:pPr>
            <a:r>
              <a:rPr lang="en-GB" sz="2800" dirty="0" smtClean="0">
                <a:solidFill>
                  <a:srgbClr val="000000"/>
                </a:solidFill>
              </a:rPr>
              <a:t>Nigeria's Emerging Digital Economy</a:t>
            </a:r>
          </a:p>
          <a:p>
            <a:pPr lvl="0" algn="just">
              <a:buClr>
                <a:srgbClr val="A53010"/>
              </a:buClr>
              <a:buFont typeface="Wingdings 3" charset="2"/>
              <a:buChar char=""/>
            </a:pPr>
            <a:r>
              <a:rPr lang="en-GB" sz="2800" dirty="0" smtClean="0">
                <a:solidFill>
                  <a:srgbClr val="000000"/>
                </a:solidFill>
              </a:rPr>
              <a:t>Financial Technology Ecosystem </a:t>
            </a:r>
          </a:p>
          <a:p>
            <a:pPr lvl="0" algn="just">
              <a:buClr>
                <a:srgbClr val="A53010"/>
              </a:buClr>
              <a:buFont typeface="Wingdings 3" charset="2"/>
              <a:buChar char=""/>
            </a:pPr>
            <a:r>
              <a:rPr lang="en-GB" sz="2800" dirty="0" smtClean="0">
                <a:solidFill>
                  <a:srgbClr val="000000"/>
                </a:solidFill>
              </a:rPr>
              <a:t>NCC’s </a:t>
            </a:r>
            <a:r>
              <a:rPr lang="en-GB" sz="2800" dirty="0">
                <a:solidFill>
                  <a:srgbClr val="000000"/>
                </a:solidFill>
              </a:rPr>
              <a:t>Roles in Enhancing </a:t>
            </a:r>
            <a:r>
              <a:rPr lang="en-GB" sz="2800" dirty="0" smtClean="0">
                <a:solidFill>
                  <a:srgbClr val="000000"/>
                </a:solidFill>
              </a:rPr>
              <a:t>Digital Financial Inclusion in Nigeria</a:t>
            </a:r>
            <a:endParaRPr lang="en-GB" sz="2800" dirty="0">
              <a:solidFill>
                <a:srgbClr val="000000"/>
              </a:solidFill>
            </a:endParaRPr>
          </a:p>
          <a:p>
            <a:pPr lvl="0">
              <a:buClr>
                <a:srgbClr val="A53010"/>
              </a:buClr>
              <a:buFont typeface="Wingdings 3" charset="2"/>
              <a:buChar char=""/>
            </a:pPr>
            <a:r>
              <a:rPr lang="en-GB" sz="2800" dirty="0">
                <a:solidFill>
                  <a:srgbClr val="000000"/>
                </a:solidFill>
              </a:rPr>
              <a:t>Conclusion and Recommendations</a:t>
            </a:r>
          </a:p>
          <a:p>
            <a:endParaRPr lang="en-GB" dirty="0"/>
          </a:p>
        </p:txBody>
      </p:sp>
    </p:spTree>
    <p:extLst>
      <p:ext uri="{BB962C8B-B14F-4D97-AF65-F5344CB8AC3E}">
        <p14:creationId xmlns:p14="http://schemas.microsoft.com/office/powerpoint/2010/main" val="9619558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a:t>
            </a:r>
            <a:br>
              <a:rPr lang="en-US" dirty="0" smtClean="0"/>
            </a:br>
            <a:endParaRPr lang="en-US" dirty="0"/>
          </a:p>
        </p:txBody>
      </p:sp>
      <p:sp>
        <p:nvSpPr>
          <p:cNvPr id="3" name="Content Placeholder 2"/>
          <p:cNvSpPr>
            <a:spLocks noGrp="1"/>
          </p:cNvSpPr>
          <p:nvPr>
            <p:ph idx="1"/>
          </p:nvPr>
        </p:nvSpPr>
        <p:spPr>
          <a:xfrm>
            <a:off x="215900" y="1268760"/>
            <a:ext cx="11154694" cy="5068539"/>
          </a:xfrm>
        </p:spPr>
        <p:txBody>
          <a:bodyPr>
            <a:noAutofit/>
          </a:bodyPr>
          <a:lstStyle/>
          <a:p>
            <a:pPr algn="just"/>
            <a:r>
              <a:rPr lang="en-US" sz="2200" dirty="0"/>
              <a:t>The </a:t>
            </a:r>
            <a:r>
              <a:rPr lang="en-US" sz="2200" dirty="0" smtClean="0"/>
              <a:t>Nigerian Communications Commission (NCC) </a:t>
            </a:r>
            <a:r>
              <a:rPr lang="en-US" sz="2200" dirty="0"/>
              <a:t>is empowered by the </a:t>
            </a:r>
            <a:r>
              <a:rPr lang="en-US" sz="2200" dirty="0" smtClean="0"/>
              <a:t>Nigerian Communications Act (NCA 2003) </a:t>
            </a:r>
            <a:r>
              <a:rPr lang="en-US" sz="2200" dirty="0"/>
              <a:t>and is responsible </a:t>
            </a:r>
            <a:r>
              <a:rPr lang="en-US" sz="2200" dirty="0" smtClean="0"/>
              <a:t>for, </a:t>
            </a:r>
            <a:r>
              <a:rPr lang="en-US" sz="2200" dirty="0"/>
              <a:t>amongst other </a:t>
            </a:r>
            <a:r>
              <a:rPr lang="en-US" sz="2200" dirty="0" smtClean="0"/>
              <a:t>things, creating </a:t>
            </a:r>
            <a:r>
              <a:rPr lang="en-US" sz="2200" dirty="0"/>
              <a:t>an enabling environment for competition among operators in the industry and ensure the provision of qualitative and efficient telecommunications services throughout the country. Generally, NCC is responsible for the economic and technical regulation of the communications industry.</a:t>
            </a:r>
          </a:p>
          <a:p>
            <a:pPr marL="0" indent="0" algn="just">
              <a:buNone/>
            </a:pPr>
            <a:endParaRPr lang="en-US" sz="2200" dirty="0"/>
          </a:p>
          <a:p>
            <a:pPr algn="just"/>
            <a:r>
              <a:rPr lang="en-US" sz="2200" dirty="0"/>
              <a:t>As a regulator of a </a:t>
            </a:r>
            <a:r>
              <a:rPr lang="en-US" sz="2200" dirty="0" smtClean="0"/>
              <a:t>very dynamic </a:t>
            </a:r>
            <a:r>
              <a:rPr lang="en-US" sz="2200" dirty="0"/>
              <a:t>industry, the NCC is aware of the ever </a:t>
            </a:r>
            <a:r>
              <a:rPr lang="en-US" sz="2200" dirty="0" smtClean="0"/>
              <a:t>changing </a:t>
            </a:r>
            <a:r>
              <a:rPr lang="en-US" sz="2200" dirty="0"/>
              <a:t>trends in technology. </a:t>
            </a:r>
            <a:r>
              <a:rPr lang="en-US" sz="2200" dirty="0" smtClean="0"/>
              <a:t>Without doubt, </a:t>
            </a:r>
            <a:r>
              <a:rPr lang="en-US" sz="2200" dirty="0"/>
              <a:t>the telecommunications sectors has grown since 2001 and has witnessed an unprecedented positive impact on other socio-economic </a:t>
            </a:r>
            <a:r>
              <a:rPr lang="en-US" sz="2200" dirty="0" smtClean="0"/>
              <a:t>sectors </a:t>
            </a:r>
            <a:r>
              <a:rPr lang="en-US" sz="2200" dirty="0"/>
              <a:t>in the country. The entry of mobile telecommunications technology  has berthed transformation to sectors such as; banking, insurance, e-commerce, trading, aviation, pension, entertainment, education, e-health, e-agriculture, etc. with various other services riding on the mobile telecommunications technology in Nigeria. </a:t>
            </a:r>
          </a:p>
          <a:p>
            <a:pPr marL="0" indent="0" algn="just">
              <a:buNone/>
            </a:pPr>
            <a:r>
              <a:rPr lang="en-US" sz="2200" dirty="0"/>
              <a:t> </a:t>
            </a:r>
          </a:p>
        </p:txBody>
      </p:sp>
      <p:sp>
        <p:nvSpPr>
          <p:cNvPr id="4" name="Slide Number Placeholder 3"/>
          <p:cNvSpPr>
            <a:spLocks noGrp="1"/>
          </p:cNvSpPr>
          <p:nvPr>
            <p:ph type="sldNum" sz="quarter" idx="12"/>
          </p:nvPr>
        </p:nvSpPr>
        <p:spPr/>
        <p:txBody>
          <a:bodyPr/>
          <a:lstStyle/>
          <a:p>
            <a:fld id="{47333891-D5E7-4C7B-BF1D-E855E53CB5A8}" type="slidenum">
              <a:rPr lang="en-US" smtClean="0"/>
              <a:pPr/>
              <a:t>3</a:t>
            </a:fld>
            <a:endParaRPr lang="en-US" dirty="0"/>
          </a:p>
        </p:txBody>
      </p:sp>
    </p:spTree>
    <p:extLst>
      <p:ext uri="{BB962C8B-B14F-4D97-AF65-F5344CB8AC3E}">
        <p14:creationId xmlns:p14="http://schemas.microsoft.com/office/powerpoint/2010/main" val="445799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cont’d</a:t>
            </a:r>
            <a:endParaRPr lang="en-US" dirty="0"/>
          </a:p>
        </p:txBody>
      </p:sp>
      <p:sp>
        <p:nvSpPr>
          <p:cNvPr id="3" name="Content Placeholder 2"/>
          <p:cNvSpPr>
            <a:spLocks noGrp="1"/>
          </p:cNvSpPr>
          <p:nvPr>
            <p:ph idx="1"/>
          </p:nvPr>
        </p:nvSpPr>
        <p:spPr/>
        <p:txBody>
          <a:bodyPr>
            <a:normAutofit/>
          </a:bodyPr>
          <a:lstStyle/>
          <a:p>
            <a:pPr algn="just"/>
            <a:r>
              <a:rPr lang="en-US" sz="2200" dirty="0" smtClean="0"/>
              <a:t>Following the speed of exponential change </a:t>
            </a:r>
            <a:r>
              <a:rPr lang="en-US" sz="2200" dirty="0"/>
              <a:t>experienced in the industry, traditional form of communications is fast fading </a:t>
            </a:r>
            <a:r>
              <a:rPr lang="en-US" sz="2200" dirty="0" smtClean="0"/>
              <a:t>out; </a:t>
            </a:r>
            <a:r>
              <a:rPr lang="en-US" sz="2200" dirty="0"/>
              <a:t>the state of affairs is for service providers to ensure provision of services aside voice to meet with the huge potentials associated to the consumer’s </a:t>
            </a:r>
            <a:r>
              <a:rPr lang="en-US" sz="2200" dirty="0" smtClean="0"/>
              <a:t>needs </a:t>
            </a:r>
            <a:r>
              <a:rPr lang="en-US" sz="2200" dirty="0"/>
              <a:t>for internet based services. </a:t>
            </a:r>
          </a:p>
          <a:p>
            <a:pPr algn="just"/>
            <a:endParaRPr lang="en-US" sz="2200" dirty="0"/>
          </a:p>
          <a:p>
            <a:pPr marL="0" indent="0" algn="just">
              <a:buNone/>
            </a:pPr>
            <a:endParaRPr lang="en-US" sz="2200" dirty="0" smtClean="0"/>
          </a:p>
          <a:p>
            <a:pPr algn="just"/>
            <a:r>
              <a:rPr lang="en-US" sz="2200" dirty="0" smtClean="0"/>
              <a:t>As </a:t>
            </a:r>
            <a:r>
              <a:rPr lang="en-US" sz="2200" dirty="0"/>
              <a:t>service providers opt for new business models, regulatory and tax authorities need to be mindful of these changes as it is their responsibility to monitor and </a:t>
            </a:r>
            <a:r>
              <a:rPr lang="en-US" sz="2200" dirty="0" smtClean="0"/>
              <a:t>track them for further benefits. </a:t>
            </a:r>
            <a:endParaRPr lang="en-US" sz="2200" dirty="0"/>
          </a:p>
          <a:p>
            <a:pPr marL="0" indent="0" algn="just">
              <a:buNone/>
            </a:pPr>
            <a:endParaRPr lang="en-US" sz="22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4</a:t>
            </a:fld>
            <a:endParaRPr lang="en-US" dirty="0"/>
          </a:p>
        </p:txBody>
      </p:sp>
    </p:spTree>
    <p:extLst>
      <p:ext uri="{BB962C8B-B14F-4D97-AF65-F5344CB8AC3E}">
        <p14:creationId xmlns:p14="http://schemas.microsoft.com/office/powerpoint/2010/main" val="320939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cont’d</a:t>
            </a:r>
          </a:p>
        </p:txBody>
      </p:sp>
      <p:sp>
        <p:nvSpPr>
          <p:cNvPr id="3" name="Content Placeholder 2"/>
          <p:cNvSpPr>
            <a:spLocks noGrp="1"/>
          </p:cNvSpPr>
          <p:nvPr>
            <p:ph idx="1"/>
          </p:nvPr>
        </p:nvSpPr>
        <p:spPr>
          <a:xfrm>
            <a:off x="335360" y="1268761"/>
            <a:ext cx="11361340" cy="4992340"/>
          </a:xfrm>
        </p:spPr>
        <p:txBody>
          <a:bodyPr>
            <a:normAutofit/>
          </a:bodyPr>
          <a:lstStyle/>
          <a:p>
            <a:pPr algn="just"/>
            <a:r>
              <a:rPr lang="en-US" sz="2200" dirty="0"/>
              <a:t>Growth in communication markets is driven by demand and, in many jurisdictions, adaptive regulatory frameworks spur competition, innovation and investment.</a:t>
            </a:r>
          </a:p>
          <a:p>
            <a:pPr marL="0" indent="0" algn="just">
              <a:buNone/>
            </a:pPr>
            <a:endParaRPr lang="en-US" sz="2200" dirty="0"/>
          </a:p>
          <a:p>
            <a:pPr algn="just"/>
            <a:r>
              <a:rPr lang="en-US" sz="2200" dirty="0"/>
              <a:t>The dynamic innovative growth experienced in the Nigerian mobile telecommunications technology ecosystem which can be linked the availability of infrastructures and enabling technologies, informed various entities within this ecosystem to conceptualize ideas or high level abstractions, develop products and services and capabilities that enable digital economic services.</a:t>
            </a:r>
          </a:p>
          <a:p>
            <a:pPr marL="0" indent="0" algn="just">
              <a:buNone/>
            </a:pPr>
            <a:endParaRPr lang="en-US" sz="2200" dirty="0" smtClean="0"/>
          </a:p>
          <a:p>
            <a:pPr algn="just"/>
            <a:r>
              <a:rPr lang="en-US" sz="2200" dirty="0" smtClean="0"/>
              <a:t>In otherwords, </a:t>
            </a:r>
            <a:r>
              <a:rPr lang="en-US" sz="2200" dirty="0"/>
              <a:t>the insistence of the NCC to ensure that the telecommunications infrastructure is continually upgraded, expanded and made robust to enhance amongst other things the delivery non telecoms services have translated into driving of a digital economy in Nigeria.</a:t>
            </a:r>
          </a:p>
          <a:p>
            <a:pPr algn="just"/>
            <a:endParaRPr lang="en-US" sz="2200" dirty="0" smtClean="0"/>
          </a:p>
          <a:p>
            <a:pPr algn="just"/>
            <a:endParaRPr lang="en-US" sz="22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5</a:t>
            </a:fld>
            <a:endParaRPr lang="en-US" dirty="0"/>
          </a:p>
        </p:txBody>
      </p:sp>
    </p:spTree>
    <p:extLst>
      <p:ext uri="{BB962C8B-B14F-4D97-AF65-F5344CB8AC3E}">
        <p14:creationId xmlns:p14="http://schemas.microsoft.com/office/powerpoint/2010/main" val="91444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033" y="744312"/>
            <a:ext cx="8596668" cy="958024"/>
          </a:xfrm>
        </p:spPr>
        <p:txBody>
          <a:bodyPr/>
          <a:lstStyle/>
          <a:p>
            <a:r>
              <a:rPr lang="en-US" dirty="0">
                <a:solidFill>
                  <a:srgbClr val="0070C0"/>
                </a:solidFill>
              </a:rPr>
              <a:t>What is </a:t>
            </a:r>
            <a:r>
              <a:rPr lang="en-US" dirty="0" smtClean="0">
                <a:solidFill>
                  <a:srgbClr val="0070C0"/>
                </a:solidFill>
              </a:rPr>
              <a:t>Digital Economy </a:t>
            </a:r>
            <a:endParaRPr lang="en-US" dirty="0"/>
          </a:p>
        </p:txBody>
      </p:sp>
      <p:sp>
        <p:nvSpPr>
          <p:cNvPr id="3" name="Content Placeholder 2"/>
          <p:cNvSpPr>
            <a:spLocks noGrp="1"/>
          </p:cNvSpPr>
          <p:nvPr>
            <p:ph idx="1"/>
          </p:nvPr>
        </p:nvSpPr>
        <p:spPr>
          <a:xfrm>
            <a:off x="335360" y="1722243"/>
            <a:ext cx="10369152" cy="4083021"/>
          </a:xfrm>
        </p:spPr>
        <p:txBody>
          <a:bodyPr>
            <a:normAutofit/>
          </a:bodyPr>
          <a:lstStyle/>
          <a:p>
            <a:pPr algn="just"/>
            <a:r>
              <a:rPr lang="en-US" sz="2000" dirty="0"/>
              <a:t>“Digital Economy” Simply put, is a catchphrase for all forms of economic transactions, exchanges and activities that are based on digital technologies. </a:t>
            </a:r>
          </a:p>
          <a:p>
            <a:pPr algn="just"/>
            <a:r>
              <a:rPr lang="en-US" sz="2000" dirty="0"/>
              <a:t>The digital economy </a:t>
            </a:r>
            <a:r>
              <a:rPr lang="en-US" sz="2000" dirty="0" smtClean="0"/>
              <a:t>is </a:t>
            </a:r>
            <a:r>
              <a:rPr lang="en-US" sz="2000" dirty="0"/>
              <a:t>more broadly based on any of the many digital tools used in today's economic world. Putting into perspective, the scale of contributions that digital technologies have made to economies, the term “digital economy” can be fairly broad, many have used it in different ways to describe tech-based economic activity and trends.</a:t>
            </a:r>
          </a:p>
          <a:p>
            <a:pPr algn="just"/>
            <a:r>
              <a:rPr lang="en-US" sz="2000" dirty="0"/>
              <a:t>When speaking about the digital economy, many people are pointing to disruptions and market transformations based on digital technologies. However, a holistic overview of converging trends, policy developments on both supply and demand sides, digital economy can be seen as a form of digital transformation that impacts the socio-economic development of a nation .</a:t>
            </a:r>
          </a:p>
          <a:p>
            <a:endParaRPr lang="en-US"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6</a:t>
            </a:fld>
            <a:endParaRPr lang="en-US" dirty="0"/>
          </a:p>
        </p:txBody>
      </p:sp>
    </p:spTree>
    <p:extLst>
      <p:ext uri="{BB962C8B-B14F-4D97-AF65-F5344CB8AC3E}">
        <p14:creationId xmlns:p14="http://schemas.microsoft.com/office/powerpoint/2010/main" val="1323298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Financial Technology Ecosystem</a:t>
            </a:r>
            <a:endParaRPr lang="en-US" dirty="0"/>
          </a:p>
        </p:txBody>
      </p:sp>
      <p:sp>
        <p:nvSpPr>
          <p:cNvPr id="3" name="Content Placeholder 2"/>
          <p:cNvSpPr>
            <a:spLocks noGrp="1"/>
          </p:cNvSpPr>
          <p:nvPr>
            <p:ph idx="1"/>
          </p:nvPr>
        </p:nvSpPr>
        <p:spPr/>
        <p:txBody>
          <a:bodyPr>
            <a:noAutofit/>
          </a:bodyPr>
          <a:lstStyle/>
          <a:p>
            <a:pPr algn="just"/>
            <a:r>
              <a:rPr lang="en-US" sz="2000" dirty="0">
                <a:latin typeface="Book Antiqua" panose="02040602050305030304" pitchFamily="18" charset="0"/>
              </a:rPr>
              <a:t>Underpinned by </a:t>
            </a:r>
            <a:r>
              <a:rPr lang="en-US" sz="2000" dirty="0" smtClean="0">
                <a:latin typeface="Book Antiqua" panose="02040602050305030304" pitchFamily="18" charset="0"/>
              </a:rPr>
              <a:t>digitization, </a:t>
            </a:r>
            <a:r>
              <a:rPr lang="en-US" sz="2000" dirty="0">
                <a:latin typeface="Book Antiqua" panose="02040602050305030304" pitchFamily="18" charset="0"/>
              </a:rPr>
              <a:t>interconnection and the growing ecosystem of digital technologies, </a:t>
            </a:r>
            <a:r>
              <a:rPr lang="en-US" sz="2000" dirty="0" smtClean="0">
                <a:latin typeface="Book Antiqua" panose="02040602050305030304" pitchFamily="18" charset="0"/>
              </a:rPr>
              <a:t>digitalization </a:t>
            </a:r>
            <a:r>
              <a:rPr lang="en-US" sz="2000" dirty="0">
                <a:latin typeface="Book Antiqua" panose="02040602050305030304" pitchFamily="18" charset="0"/>
              </a:rPr>
              <a:t>is transforming our economies and societies by changing the ways people interact, businesses function and innovate, and governments design and implement policies</a:t>
            </a:r>
          </a:p>
          <a:p>
            <a:pPr algn="just"/>
            <a:r>
              <a:rPr lang="en-US" sz="2000" dirty="0">
                <a:latin typeface="Book Antiqua" panose="02040602050305030304" pitchFamily="18" charset="0"/>
              </a:rPr>
              <a:t>Financial Technology (FINTECH) is any technology that is being used in the financial services industry</a:t>
            </a:r>
            <a:r>
              <a:rPr lang="en-US" sz="2000" dirty="0" smtClean="0">
                <a:latin typeface="Book Antiqua" panose="02040602050305030304" pitchFamily="18" charset="0"/>
              </a:rPr>
              <a:t>.</a:t>
            </a:r>
          </a:p>
          <a:p>
            <a:pPr algn="just"/>
            <a:r>
              <a:rPr lang="en-US" sz="2000" dirty="0" smtClean="0">
                <a:latin typeface="Book Antiqua" panose="02040602050305030304" pitchFamily="18" charset="0"/>
              </a:rPr>
              <a:t>According to the ITU, </a:t>
            </a:r>
            <a:r>
              <a:rPr lang="en-US" sz="2000" dirty="0" err="1" smtClean="0">
                <a:latin typeface="Book Antiqua" panose="02040602050305030304" pitchFamily="18" charset="0"/>
              </a:rPr>
              <a:t>Fintech</a:t>
            </a:r>
            <a:r>
              <a:rPr lang="en-US" sz="2000" dirty="0" smtClean="0">
                <a:latin typeface="Book Antiqua" panose="02040602050305030304" pitchFamily="18" charset="0"/>
              </a:rPr>
              <a:t> is a </a:t>
            </a:r>
            <a:r>
              <a:rPr lang="en-US" sz="2000" dirty="0">
                <a:latin typeface="Book Antiqua" panose="02040602050305030304" pitchFamily="18" charset="0"/>
              </a:rPr>
              <a:t>term that refers to the companies providing software, services, and products for digital financial services: often used in reference to newer technologies. 	</a:t>
            </a:r>
            <a:endParaRPr lang="en-US" sz="2000" dirty="0" smtClean="0">
              <a:latin typeface="Book Antiqua" panose="02040602050305030304" pitchFamily="18" charset="0"/>
            </a:endParaRPr>
          </a:p>
          <a:p>
            <a:pPr algn="just"/>
            <a:r>
              <a:rPr lang="en-US" sz="2000" dirty="0" smtClean="0">
                <a:latin typeface="Book Antiqua" panose="02040602050305030304" pitchFamily="18" charset="0"/>
              </a:rPr>
              <a:t>Some of these processes are exclusive of traditional financial institutions, prompting Paul </a:t>
            </a:r>
            <a:r>
              <a:rPr lang="en-US" sz="2000" dirty="0" err="1" smtClean="0">
                <a:latin typeface="Book Antiqua" panose="02040602050305030304" pitchFamily="18" charset="0"/>
              </a:rPr>
              <a:t>Gillin</a:t>
            </a:r>
            <a:r>
              <a:rPr lang="en-US" sz="2000" dirty="0" smtClean="0">
                <a:latin typeface="Book Antiqua" panose="02040602050305030304" pitchFamily="18" charset="0"/>
              </a:rPr>
              <a:t> to say, they are indicative of the growing disruptive power of the so called “</a:t>
            </a:r>
            <a:r>
              <a:rPr lang="en-US" sz="2000" dirty="0" err="1" smtClean="0">
                <a:latin typeface="Book Antiqua" panose="02040602050305030304" pitchFamily="18" charset="0"/>
              </a:rPr>
              <a:t>fintech</a:t>
            </a:r>
            <a:r>
              <a:rPr lang="en-US" sz="2000" dirty="0" smtClean="0">
                <a:latin typeface="Book Antiqua" panose="02040602050305030304" pitchFamily="18" charset="0"/>
              </a:rPr>
              <a:t>” companies, which apply cloud computing, social media, mobility and deep analytics to create new financial products and services.  </a:t>
            </a:r>
            <a:endParaRPr lang="en-US" sz="2000" dirty="0">
              <a:latin typeface="Book Antiqua" panose="02040602050305030304" pitchFamily="18" charset="0"/>
            </a:endParaRPr>
          </a:p>
          <a:p>
            <a:pPr algn="just"/>
            <a:r>
              <a:rPr lang="en-US" sz="2000" dirty="0" smtClean="0">
                <a:latin typeface="Book Antiqua" panose="02040602050305030304" pitchFamily="18" charset="0"/>
              </a:rPr>
              <a:t> They fall under the category of  </a:t>
            </a:r>
            <a:r>
              <a:rPr lang="en-US" sz="2000" i="1" dirty="0">
                <a:latin typeface="Book Antiqua" panose="02040602050305030304" pitchFamily="18" charset="0"/>
              </a:rPr>
              <a:t>Ideas or high level abstractions relevant to digital financial services for financial </a:t>
            </a:r>
            <a:r>
              <a:rPr lang="en-US" sz="2000" i="1" dirty="0" smtClean="0">
                <a:latin typeface="Book Antiqua" panose="02040602050305030304" pitchFamily="18" charset="0"/>
              </a:rPr>
              <a:t>inclusion. </a:t>
            </a:r>
            <a:r>
              <a:rPr lang="en-US" sz="2000" dirty="0" smtClean="0">
                <a:latin typeface="Book Antiqua" panose="02040602050305030304" pitchFamily="18" charset="0"/>
              </a:rPr>
              <a:t>They play a very important role in in driving digital financial services ecosystem.</a:t>
            </a:r>
            <a:endParaRPr lang="en-US" sz="2000" dirty="0">
              <a:latin typeface="Book Antiqua" panose="02040602050305030304" pitchFamily="18" charset="0"/>
            </a:endParaRPr>
          </a:p>
          <a:p>
            <a:pPr algn="just"/>
            <a:endParaRPr lang="en-US" sz="22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47333891-D5E7-4C7B-BF1D-E855E53CB5A8}" type="slidenum">
              <a:rPr lang="en-US" smtClean="0"/>
              <a:pPr/>
              <a:t>7</a:t>
            </a:fld>
            <a:endParaRPr lang="en-US" dirty="0"/>
          </a:p>
        </p:txBody>
      </p:sp>
    </p:spTree>
    <p:extLst>
      <p:ext uri="{BB962C8B-B14F-4D97-AF65-F5344CB8AC3E}">
        <p14:creationId xmlns:p14="http://schemas.microsoft.com/office/powerpoint/2010/main" val="2697974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310736"/>
            <a:ext cx="9817100" cy="958024"/>
          </a:xfrm>
        </p:spPr>
        <p:txBody>
          <a:bodyPr>
            <a:normAutofit fontScale="90000"/>
          </a:bodyPr>
          <a:lstStyle/>
          <a:p>
            <a:r>
              <a:rPr lang="en-US" dirty="0" smtClean="0"/>
              <a:t>NCC’s Roles in enhancing Financial Technology Ecosystem</a:t>
            </a:r>
            <a:endParaRPr lang="en-US" dirty="0"/>
          </a:p>
        </p:txBody>
      </p:sp>
      <p:sp>
        <p:nvSpPr>
          <p:cNvPr id="3" name="Content Placeholder 2"/>
          <p:cNvSpPr>
            <a:spLocks noGrp="1"/>
          </p:cNvSpPr>
          <p:nvPr>
            <p:ph idx="1"/>
          </p:nvPr>
        </p:nvSpPr>
        <p:spPr>
          <a:xfrm>
            <a:off x="335360" y="1460500"/>
            <a:ext cx="11035234" cy="4987751"/>
          </a:xfrm>
        </p:spPr>
        <p:txBody>
          <a:bodyPr>
            <a:noAutofit/>
          </a:bodyPr>
          <a:lstStyle/>
          <a:p>
            <a:pPr marL="457200" indent="-457200" algn="just">
              <a:buFont typeface="+mj-lt"/>
              <a:buAutoNum type="arabicPeriod"/>
            </a:pPr>
            <a:r>
              <a:rPr lang="en-US" sz="2200" dirty="0" smtClean="0"/>
              <a:t>Ensuring the provision </a:t>
            </a:r>
            <a:r>
              <a:rPr lang="en-US" sz="2200" dirty="0"/>
              <a:t>of </a:t>
            </a:r>
            <a:r>
              <a:rPr lang="en-US" sz="2200" dirty="0" smtClean="0"/>
              <a:t>accessible </a:t>
            </a:r>
            <a:r>
              <a:rPr lang="en-US" sz="2200" dirty="0"/>
              <a:t>digital </a:t>
            </a:r>
            <a:r>
              <a:rPr lang="en-US" sz="2200" dirty="0" smtClean="0"/>
              <a:t>and critical infrastructures </a:t>
            </a:r>
            <a:r>
              <a:rPr lang="en-US" sz="2200" dirty="0"/>
              <a:t>and </a:t>
            </a:r>
            <a:r>
              <a:rPr lang="en-US" sz="2200" dirty="0" smtClean="0"/>
              <a:t>services: Digital </a:t>
            </a:r>
            <a:r>
              <a:rPr lang="en-US" sz="2200" dirty="0"/>
              <a:t>infrastructures, including efficient, reliable and widely accessible broadband communication networks and services, data, software, and hardware, are the foundations on which the digital economy is based. It is essential that governments promote investment in digital infrastructures and competition in the </a:t>
            </a:r>
            <a:r>
              <a:rPr lang="en-US" sz="2200" dirty="0" smtClean="0"/>
              <a:t>provision </a:t>
            </a:r>
            <a:r>
              <a:rPr lang="en-US" sz="2200" dirty="0"/>
              <a:t>of high-speed networks and services, ensuring that key complementary enablers are in place, e.g. </a:t>
            </a:r>
            <a:r>
              <a:rPr lang="en-US" sz="2200" dirty="0" err="1"/>
              <a:t>fibre</a:t>
            </a:r>
            <a:r>
              <a:rPr lang="en-US" sz="2200" dirty="0"/>
              <a:t> optic backhaul, sufficient spectrum </a:t>
            </a:r>
          </a:p>
          <a:p>
            <a:pPr marL="457200" indent="-457200" algn="just">
              <a:buFont typeface="+mj-lt"/>
              <a:buAutoNum type="arabicPeriod"/>
            </a:pPr>
            <a:r>
              <a:rPr lang="en-US" sz="2200" dirty="0" smtClean="0"/>
              <a:t>SIM Registration: </a:t>
            </a:r>
            <a:r>
              <a:rPr lang="en-US" sz="2200" b="1" i="1" dirty="0"/>
              <a:t>SIM </a:t>
            </a:r>
            <a:r>
              <a:rPr lang="en-US" sz="2200" dirty="0"/>
              <a:t>is an acronym for </a:t>
            </a:r>
            <a:r>
              <a:rPr lang="en-US" sz="2200" b="1" i="1" u="sng" dirty="0"/>
              <a:t>Subscriber Identification </a:t>
            </a:r>
            <a:r>
              <a:rPr lang="en-US" sz="2200" b="1" i="1" u="sng" dirty="0" smtClean="0"/>
              <a:t>Module, </a:t>
            </a:r>
            <a:r>
              <a:rPr lang="en-US" sz="2200" dirty="0"/>
              <a:t>is </a:t>
            </a:r>
            <a:r>
              <a:rPr lang="en-US" sz="2200" dirty="0" smtClean="0"/>
              <a:t>basically </a:t>
            </a:r>
            <a:r>
              <a:rPr lang="en-US" sz="2200" dirty="0"/>
              <a:t>a smart card that stores data such as: user identification, user location, phone number, network authorization data, personal security keys, contact lists and stored text messages, </a:t>
            </a:r>
            <a:r>
              <a:rPr lang="en-US" sz="2200" dirty="0" smtClean="0"/>
              <a:t>etc. Furthermore, </a:t>
            </a:r>
            <a:r>
              <a:rPr lang="en-US" sz="2400" dirty="0" smtClean="0"/>
              <a:t>it </a:t>
            </a:r>
            <a:r>
              <a:rPr lang="en-US" sz="2400" dirty="0"/>
              <a:t>is mandated by Law that every SIM must be registered before it is activated on any network as spelt out in the NCC SIM Registration Regulation 2011.  </a:t>
            </a:r>
            <a:r>
              <a:rPr lang="en-US" sz="2400" b="1" i="1" dirty="0"/>
              <a:t>visit NCC website for further details.</a:t>
            </a:r>
            <a:endParaRPr lang="en-US" sz="2400" dirty="0"/>
          </a:p>
          <a:p>
            <a:pPr marL="0" indent="0">
              <a:buNone/>
            </a:pPr>
            <a:endParaRPr lang="en-US" sz="24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8</a:t>
            </a:fld>
            <a:endParaRPr lang="en-US" dirty="0"/>
          </a:p>
        </p:txBody>
      </p:sp>
    </p:spTree>
    <p:extLst>
      <p:ext uri="{BB962C8B-B14F-4D97-AF65-F5344CB8AC3E}">
        <p14:creationId xmlns:p14="http://schemas.microsoft.com/office/powerpoint/2010/main" val="2101189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NCC’s Roles in enhancing Financial Technology Ecosystem</a:t>
            </a:r>
            <a:endParaRPr lang="en-US" dirty="0"/>
          </a:p>
        </p:txBody>
      </p:sp>
      <p:sp>
        <p:nvSpPr>
          <p:cNvPr id="3" name="Content Placeholder 2"/>
          <p:cNvSpPr>
            <a:spLocks noGrp="1"/>
          </p:cNvSpPr>
          <p:nvPr>
            <p:ph idx="1"/>
          </p:nvPr>
        </p:nvSpPr>
        <p:spPr>
          <a:xfrm>
            <a:off x="335360" y="1722243"/>
            <a:ext cx="11035234" cy="4726008"/>
          </a:xfrm>
        </p:spPr>
        <p:txBody>
          <a:bodyPr>
            <a:noAutofit/>
          </a:bodyPr>
          <a:lstStyle/>
          <a:p>
            <a:pPr algn="just"/>
            <a:r>
              <a:rPr lang="en-US" sz="2400" b="1" i="1" u="sng" dirty="0" smtClean="0"/>
              <a:t>The SIM card offers </a:t>
            </a:r>
            <a:r>
              <a:rPr lang="en-US" sz="2400" b="1" i="1" u="sng" dirty="0"/>
              <a:t>an opportunity to</a:t>
            </a:r>
            <a:r>
              <a:rPr lang="en-GB" sz="2400" b="1" i="1" u="sng" dirty="0"/>
              <a:t> individuals who lack formal identification documents to access digital financial services</a:t>
            </a:r>
            <a:r>
              <a:rPr lang="en-GB" sz="2400" b="1" dirty="0"/>
              <a:t>. i.e</a:t>
            </a:r>
            <a:r>
              <a:rPr lang="en-GB" sz="2400" dirty="0"/>
              <a:t>. KYC challenge. </a:t>
            </a:r>
            <a:r>
              <a:rPr lang="en-US" sz="2400" dirty="0"/>
              <a:t>It assists Law Enforcement Agents to combat SIM-related crimes</a:t>
            </a:r>
            <a:r>
              <a:rPr lang="en-US" sz="2400" dirty="0" smtClean="0"/>
              <a:t>.</a:t>
            </a:r>
          </a:p>
          <a:p>
            <a:pPr algn="just"/>
            <a:r>
              <a:rPr lang="en-US" sz="2400" dirty="0"/>
              <a:t>It provides a platform to access more digital SIM-enabled services irrespective of the provider</a:t>
            </a:r>
            <a:r>
              <a:rPr lang="en-US" sz="2400" i="1" dirty="0"/>
              <a:t>. [With one SIM you can access multiple digital financial services</a:t>
            </a:r>
            <a:r>
              <a:rPr lang="en-US" sz="2400" i="1" dirty="0" smtClean="0"/>
              <a:t>]</a:t>
            </a:r>
            <a:endParaRPr lang="en-US" sz="2400" dirty="0" smtClean="0"/>
          </a:p>
          <a:p>
            <a:pPr marL="457200" indent="-457200">
              <a:buFont typeface="+mj-lt"/>
              <a:buAutoNum type="arabicPeriod" startAt="3"/>
            </a:pPr>
            <a:r>
              <a:rPr lang="en-US" sz="2400" dirty="0" smtClean="0"/>
              <a:t>Collaboration </a:t>
            </a:r>
            <a:r>
              <a:rPr lang="en-US" sz="2400" dirty="0"/>
              <a:t>and active participation in the digital financial services </a:t>
            </a:r>
            <a:r>
              <a:rPr lang="en-US" sz="2400" dirty="0" smtClean="0"/>
              <a:t>ecosystem.</a:t>
            </a:r>
          </a:p>
          <a:p>
            <a:pPr marL="457200" indent="-457200">
              <a:buFont typeface="+mj-lt"/>
              <a:buAutoNum type="arabicPeriod" startAt="3"/>
            </a:pPr>
            <a:r>
              <a:rPr lang="en-US" sz="2400" dirty="0" smtClean="0"/>
              <a:t>Actively </a:t>
            </a:r>
            <a:r>
              <a:rPr lang="en-US" sz="2400" dirty="0"/>
              <a:t>involved in the actualization of the federal government’s financial inclusion target of 20% exclusion by the year 2020. </a:t>
            </a:r>
          </a:p>
          <a:p>
            <a:pPr marL="0" indent="0" algn="just">
              <a:buNone/>
            </a:pPr>
            <a:endParaRPr lang="en-US" sz="2400" dirty="0"/>
          </a:p>
        </p:txBody>
      </p:sp>
      <p:sp>
        <p:nvSpPr>
          <p:cNvPr id="4" name="Slide Number Placeholder 3"/>
          <p:cNvSpPr>
            <a:spLocks noGrp="1"/>
          </p:cNvSpPr>
          <p:nvPr>
            <p:ph type="sldNum" sz="quarter" idx="12"/>
          </p:nvPr>
        </p:nvSpPr>
        <p:spPr/>
        <p:txBody>
          <a:bodyPr/>
          <a:lstStyle/>
          <a:p>
            <a:fld id="{47333891-D5E7-4C7B-BF1D-E855E53CB5A8}" type="slidenum">
              <a:rPr lang="en-US" smtClean="0"/>
              <a:pPr/>
              <a:t>9</a:t>
            </a:fld>
            <a:endParaRPr lang="en-US" dirty="0"/>
          </a:p>
        </p:txBody>
      </p:sp>
    </p:spTree>
    <p:extLst>
      <p:ext uri="{BB962C8B-B14F-4D97-AF65-F5344CB8AC3E}">
        <p14:creationId xmlns:p14="http://schemas.microsoft.com/office/powerpoint/2010/main" val="2101189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Template-002.potx" id="{6684B66A-E1DE-42CF-9DB9-553FCF544077}" vid="{53DE4090-0B55-46C1-85D3-B1B7D95245A1}"/>
    </a:ext>
  </a:extLst>
</a:theme>
</file>

<file path=docProps/app.xml><?xml version="1.0" encoding="utf-8"?>
<Properties xmlns="http://schemas.openxmlformats.org/officeDocument/2006/extended-properties" xmlns:vt="http://schemas.openxmlformats.org/officeDocument/2006/docPropsVTypes">
  <TotalTime>628</TotalTime>
  <Words>1309</Words>
  <Application>Microsoft Office PowerPoint</Application>
  <PresentationFormat>Widescreen</PresentationFormat>
  <Paragraphs>97</Paragraphs>
  <Slides>17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 Unicode MS</vt:lpstr>
      <vt:lpstr>Algerian</vt:lpstr>
      <vt:lpstr>Arial</vt:lpstr>
      <vt:lpstr>Book Antiqua</vt:lpstr>
      <vt:lpstr>Eras Demi ITC</vt:lpstr>
      <vt:lpstr>Garamond</vt:lpstr>
      <vt:lpstr>Trebuchet MS</vt:lpstr>
      <vt:lpstr>Wingdings 3</vt:lpstr>
      <vt:lpstr>Facet</vt:lpstr>
      <vt:lpstr>   The Role of NCC in Nigeria’s Emerging Digital Economy and its Impact on Financial Technology Ecosystem. BY</vt:lpstr>
      <vt:lpstr>OUTLINE </vt:lpstr>
      <vt:lpstr>Introduction </vt:lpstr>
      <vt:lpstr>Introduction cont’d</vt:lpstr>
      <vt:lpstr>Introduction cont’d</vt:lpstr>
      <vt:lpstr>What is Digital Economy </vt:lpstr>
      <vt:lpstr>Financial Technology Ecosystem</vt:lpstr>
      <vt:lpstr>NCC’s Roles in enhancing Financial Technology Ecosystem</vt:lpstr>
      <vt:lpstr>NCC’s Roles in enhancing Financial Technology Ecosystem</vt:lpstr>
      <vt:lpstr>Challenges</vt:lpstr>
      <vt:lpstr>Challenges Cont’d </vt:lpstr>
      <vt:lpstr>Challenges Cont’d</vt:lpstr>
      <vt:lpstr>Challenges Cont’d</vt:lpstr>
      <vt:lpstr>Recommendations</vt:lpstr>
      <vt:lpstr>Conclusion</vt:lpstr>
      <vt:lpstr>General References.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NCC in Nigeria’s Emerging Digital Economy and its Impact on Financial Technology Ecosystem.</dc:title>
  <dc:creator>Ronke Adeniyi</dc:creator>
  <cp:lastModifiedBy>Yakubu Musa</cp:lastModifiedBy>
  <cp:revision>29</cp:revision>
  <cp:lastPrinted>2018-09-27T16:51:34Z</cp:lastPrinted>
  <dcterms:created xsi:type="dcterms:W3CDTF">2018-09-24T10:34:39Z</dcterms:created>
  <dcterms:modified xsi:type="dcterms:W3CDTF">2018-10-02T07:28:22Z</dcterms:modified>
</cp:coreProperties>
</file>