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3"/>
  </p:sldMasterIdLst>
  <p:notesMasterIdLst>
    <p:notesMasterId r:id="rId39"/>
  </p:notesMasterIdLst>
  <p:handoutMasterIdLst>
    <p:handoutMasterId r:id="rId40"/>
  </p:handoutMasterIdLst>
  <p:sldIdLst>
    <p:sldId id="256" r:id="rId4"/>
    <p:sldId id="281" r:id="rId5"/>
    <p:sldId id="257" r:id="rId6"/>
    <p:sldId id="325" r:id="rId7"/>
    <p:sldId id="287" r:id="rId8"/>
    <p:sldId id="298" r:id="rId9"/>
    <p:sldId id="266" r:id="rId10"/>
    <p:sldId id="307" r:id="rId11"/>
    <p:sldId id="309" r:id="rId12"/>
    <p:sldId id="289" r:id="rId13"/>
    <p:sldId id="267" r:id="rId14"/>
    <p:sldId id="284" r:id="rId15"/>
    <p:sldId id="280" r:id="rId16"/>
    <p:sldId id="329" r:id="rId17"/>
    <p:sldId id="308" r:id="rId18"/>
    <p:sldId id="330" r:id="rId19"/>
    <p:sldId id="313" r:id="rId20"/>
    <p:sldId id="314" r:id="rId21"/>
    <p:sldId id="315" r:id="rId22"/>
    <p:sldId id="316" r:id="rId23"/>
    <p:sldId id="317" r:id="rId24"/>
    <p:sldId id="318" r:id="rId25"/>
    <p:sldId id="321" r:id="rId26"/>
    <p:sldId id="322" r:id="rId27"/>
    <p:sldId id="328" r:id="rId28"/>
    <p:sldId id="326" r:id="rId29"/>
    <p:sldId id="327" r:id="rId30"/>
    <p:sldId id="323" r:id="rId31"/>
    <p:sldId id="319" r:id="rId32"/>
    <p:sldId id="320" r:id="rId33"/>
    <p:sldId id="324" r:id="rId34"/>
    <p:sldId id="331" r:id="rId35"/>
    <p:sldId id="282" r:id="rId36"/>
    <p:sldId id="303" r:id="rId37"/>
    <p:sldId id="264" r:id="rId38"/>
  </p:sldIdLst>
  <p:sldSz cx="12192000" cy="6858000"/>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286D9F"/>
    <a:srgbClr val="004479"/>
    <a:srgbClr val="00B050"/>
    <a:srgbClr val="C5ECF9"/>
    <a:srgbClr val="5FCBEF"/>
    <a:srgbClr val="D6EE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1" autoAdjust="0"/>
    <p:restoredTop sz="92620" autoAdjust="0"/>
  </p:normalViewPr>
  <p:slideViewPr>
    <p:cSldViewPr>
      <p:cViewPr varScale="1">
        <p:scale>
          <a:sx n="85" d="100"/>
          <a:sy n="85" d="100"/>
        </p:scale>
        <p:origin x="750" y="90"/>
      </p:cViewPr>
      <p:guideLst>
        <p:guide orient="horz" pos="2160"/>
        <p:guide pos="3840"/>
      </p:guideLst>
    </p:cSldViewPr>
  </p:slideViewPr>
  <p:outlineViewPr>
    <p:cViewPr>
      <p:scale>
        <a:sx n="33" d="100"/>
        <a:sy n="33" d="100"/>
      </p:scale>
      <p:origin x="0" y="-490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6EE8AF-4A1A-4CCF-9B87-51A84676E0A1}"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406A6B92-A70C-4CF7-8D19-7C096DB74874}">
      <dgm:prSet phldrT="[Text]" custT="1"/>
      <dgm:spPr/>
      <dgm:t>
        <a:bodyPr/>
        <a:lstStyle/>
        <a:p>
          <a:r>
            <a:rPr lang="en-US" sz="1800" dirty="0" smtClean="0">
              <a:solidFill>
                <a:srgbClr val="000066"/>
              </a:solidFill>
            </a:rPr>
            <a:t>8-Point Agenda</a:t>
          </a:r>
          <a:endParaRPr lang="en-US" sz="1800" dirty="0">
            <a:solidFill>
              <a:srgbClr val="000066"/>
            </a:solidFill>
          </a:endParaRPr>
        </a:p>
      </dgm:t>
    </dgm:pt>
    <dgm:pt modelId="{1CE4AB77-D645-4F8E-9FE0-D049FDB2B429}" type="parTrans" cxnId="{8F25AB1C-3292-4AEB-8559-20E89C31252B}">
      <dgm:prSet/>
      <dgm:spPr/>
      <dgm:t>
        <a:bodyPr/>
        <a:lstStyle/>
        <a:p>
          <a:endParaRPr lang="en-US">
            <a:solidFill>
              <a:srgbClr val="000066"/>
            </a:solidFill>
          </a:endParaRPr>
        </a:p>
      </dgm:t>
    </dgm:pt>
    <dgm:pt modelId="{1BA73F39-2FF6-48D9-8908-3D3B8F3DB12C}" type="sibTrans" cxnId="{8F25AB1C-3292-4AEB-8559-20E89C31252B}">
      <dgm:prSet/>
      <dgm:spPr/>
      <dgm:t>
        <a:bodyPr/>
        <a:lstStyle/>
        <a:p>
          <a:endParaRPr lang="en-US">
            <a:solidFill>
              <a:srgbClr val="000066"/>
            </a:solidFill>
          </a:endParaRPr>
        </a:p>
      </dgm:t>
    </dgm:pt>
    <dgm:pt modelId="{BFDFFC48-A031-47EB-84D0-350BDB9C4439}">
      <dgm:prSet phldrT="[Text]" custT="1"/>
      <dgm:spPr/>
      <dgm:t>
        <a:bodyPr/>
        <a:lstStyle/>
        <a:p>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8. Ensure Regulatory </a:t>
          </a:r>
          <a:r>
            <a:rPr lang="en-US" sz="1200" b="0" dirty="0" smtClean="0">
              <a:solidFill>
                <a:srgbClr val="000066"/>
              </a:solidFill>
              <a:latin typeface="Tahoma" panose="020B0604030504040204" pitchFamily="34" charset="0"/>
              <a:ea typeface="Tahoma" panose="020B0604030504040204" pitchFamily="34" charset="0"/>
              <a:cs typeface="Tahoma" panose="020B0604030504040204" pitchFamily="34" charset="0"/>
            </a:rPr>
            <a:t>Excellence</a:t>
          </a:r>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 &amp; Operational Efficiency</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172436E7-C867-425B-9B86-7B1DB78CE4DE}" type="parTrans" cxnId="{FEF0FF5C-5376-47FA-A3B5-3D1C65C297B5}">
      <dgm:prSet/>
      <dgm:spPr/>
      <dgm:t>
        <a:bodyPr/>
        <a:lstStyle/>
        <a:p>
          <a:endParaRPr lang="en-US">
            <a:solidFill>
              <a:srgbClr val="000066"/>
            </a:solidFill>
          </a:endParaRPr>
        </a:p>
      </dgm:t>
    </dgm:pt>
    <dgm:pt modelId="{92020CC7-8E28-4232-B38E-6D18F271FE15}" type="sibTrans" cxnId="{FEF0FF5C-5376-47FA-A3B5-3D1C65C297B5}">
      <dgm:prSet/>
      <dgm:spPr/>
      <dgm:t>
        <a:bodyPr/>
        <a:lstStyle/>
        <a:p>
          <a:endParaRPr lang="en-US">
            <a:solidFill>
              <a:srgbClr val="000066"/>
            </a:solidFill>
          </a:endParaRPr>
        </a:p>
      </dgm:t>
    </dgm:pt>
    <dgm:pt modelId="{8EB5A35A-1923-4ABD-9DBF-4160A22E5BAC}">
      <dgm:prSet phldrT="[Text]" custT="1"/>
      <dgm:spPr/>
      <dgm:t>
        <a:bodyPr/>
        <a:lstStyle/>
        <a:p>
          <a:r>
            <a:rPr lang="en-GB"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7. Promote Fair Competition and Inclusive growth</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6534854F-1EB7-40C4-808B-C436979CF73C}" type="sibTrans" cxnId="{8374146D-5CE2-4C6D-8002-BACFAF3ACF6B}">
      <dgm:prSet/>
      <dgm:spPr/>
      <dgm:t>
        <a:bodyPr/>
        <a:lstStyle/>
        <a:p>
          <a:endParaRPr lang="en-US">
            <a:solidFill>
              <a:srgbClr val="000066"/>
            </a:solidFill>
          </a:endParaRPr>
        </a:p>
      </dgm:t>
    </dgm:pt>
    <dgm:pt modelId="{0B9EE5C1-1427-4FE3-B91A-E1E4C68C34F2}" type="parTrans" cxnId="{8374146D-5CE2-4C6D-8002-BACFAF3ACF6B}">
      <dgm:prSet/>
      <dgm:spPr/>
      <dgm:t>
        <a:bodyPr/>
        <a:lstStyle/>
        <a:p>
          <a:endParaRPr lang="en-US">
            <a:solidFill>
              <a:srgbClr val="000066"/>
            </a:solidFill>
          </a:endParaRPr>
        </a:p>
      </dgm:t>
    </dgm:pt>
    <dgm:pt modelId="{BD00F8C7-DAD9-40A4-83F6-546843B5BDB8}">
      <dgm:prSet phldrT="[Text]" custT="1"/>
      <dgm:spPr/>
      <dgm:t>
        <a:bodyPr/>
        <a:lstStyle/>
        <a:p>
          <a:r>
            <a:rPr lang="en-GB"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6. Protect &amp; Empower Consumers</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DCA06ED3-A742-4E98-A4E4-F9AF57DCFE25}" type="sibTrans" cxnId="{7472824D-E00A-4255-A581-F44A5E93A8C9}">
      <dgm:prSet/>
      <dgm:spPr/>
      <dgm:t>
        <a:bodyPr/>
        <a:lstStyle/>
        <a:p>
          <a:endParaRPr lang="en-US">
            <a:solidFill>
              <a:srgbClr val="000066"/>
            </a:solidFill>
          </a:endParaRPr>
        </a:p>
      </dgm:t>
    </dgm:pt>
    <dgm:pt modelId="{80277128-1849-4820-98AF-AD77B66761E9}" type="parTrans" cxnId="{7472824D-E00A-4255-A581-F44A5E93A8C9}">
      <dgm:prSet/>
      <dgm:spPr/>
      <dgm:t>
        <a:bodyPr/>
        <a:lstStyle/>
        <a:p>
          <a:endParaRPr lang="en-US">
            <a:solidFill>
              <a:srgbClr val="000066"/>
            </a:solidFill>
          </a:endParaRPr>
        </a:p>
      </dgm:t>
    </dgm:pt>
    <dgm:pt modelId="{25D1539B-6AFC-43F8-AFF8-680A09F49ACB}">
      <dgm:prSet phldrT="[Text]" custT="1"/>
      <dgm:spPr/>
      <dgm:t>
        <a:bodyPr/>
        <a:lstStyle/>
        <a:p>
          <a:r>
            <a:rPr lang="en-GB"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5. Facilitate Strategic Collaboration &amp; Partnership</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F754AC5B-9B0C-472F-BA67-259217B4C229}" type="sibTrans" cxnId="{27D24F9E-54B6-4484-BD4C-0A3CFC4D612B}">
      <dgm:prSet/>
      <dgm:spPr/>
      <dgm:t>
        <a:bodyPr/>
        <a:lstStyle/>
        <a:p>
          <a:endParaRPr lang="en-US">
            <a:solidFill>
              <a:srgbClr val="000066"/>
            </a:solidFill>
          </a:endParaRPr>
        </a:p>
      </dgm:t>
    </dgm:pt>
    <dgm:pt modelId="{E343677F-370D-4CF7-9621-7BED94029411}" type="parTrans" cxnId="{27D24F9E-54B6-4484-BD4C-0A3CFC4D612B}">
      <dgm:prSet/>
      <dgm:spPr/>
      <dgm:t>
        <a:bodyPr/>
        <a:lstStyle/>
        <a:p>
          <a:endParaRPr lang="en-US">
            <a:solidFill>
              <a:srgbClr val="000066"/>
            </a:solidFill>
          </a:endParaRPr>
        </a:p>
      </dgm:t>
    </dgm:pt>
    <dgm:pt modelId="{A6738D62-501F-4220-95F2-B792D056ABFE}">
      <dgm:prSet custT="1"/>
      <dgm:spPr/>
      <dgm:t>
        <a:bodyPr/>
        <a:lstStyle/>
        <a:p>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4. Promote ICT Innovation &amp; Investment Opportunities</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8D131BBF-FEC8-4D64-9CA6-56FC544D9C59}" type="sibTrans" cxnId="{C8D25D58-9FDD-4605-9259-ED6EA2B2CB8B}">
      <dgm:prSet/>
      <dgm:spPr/>
      <dgm:t>
        <a:bodyPr/>
        <a:lstStyle/>
        <a:p>
          <a:endParaRPr lang="en-US">
            <a:solidFill>
              <a:srgbClr val="000066"/>
            </a:solidFill>
          </a:endParaRPr>
        </a:p>
      </dgm:t>
    </dgm:pt>
    <dgm:pt modelId="{5CD54F62-2EC3-49E2-AA43-C5580DB8CDF5}" type="parTrans" cxnId="{C8D25D58-9FDD-4605-9259-ED6EA2B2CB8B}">
      <dgm:prSet/>
      <dgm:spPr/>
      <dgm:t>
        <a:bodyPr/>
        <a:lstStyle/>
        <a:p>
          <a:endParaRPr lang="en-US">
            <a:solidFill>
              <a:srgbClr val="000066"/>
            </a:solidFill>
          </a:endParaRPr>
        </a:p>
      </dgm:t>
    </dgm:pt>
    <dgm:pt modelId="{AB365D77-937C-43AE-A31A-3B8938815590}">
      <dgm:prSet custT="1"/>
      <dgm:spPr/>
      <dgm:t>
        <a:bodyPr/>
        <a:lstStyle/>
        <a:p>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3. Optimize Usage &amp; Benefits of Spectrum</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75A3FF53-412F-4A97-B8CA-610AC3E656B9}" type="sibTrans" cxnId="{EBBEDAAE-0AA8-4D42-81CF-99745381FA68}">
      <dgm:prSet/>
      <dgm:spPr/>
      <dgm:t>
        <a:bodyPr/>
        <a:lstStyle/>
        <a:p>
          <a:endParaRPr lang="en-US">
            <a:solidFill>
              <a:srgbClr val="000066"/>
            </a:solidFill>
          </a:endParaRPr>
        </a:p>
      </dgm:t>
    </dgm:pt>
    <dgm:pt modelId="{89165454-CDFB-4392-B7D7-7CCC0E4822B2}" type="parTrans" cxnId="{EBBEDAAE-0AA8-4D42-81CF-99745381FA68}">
      <dgm:prSet/>
      <dgm:spPr/>
      <dgm:t>
        <a:bodyPr/>
        <a:lstStyle/>
        <a:p>
          <a:endParaRPr lang="en-US">
            <a:solidFill>
              <a:srgbClr val="000066"/>
            </a:solidFill>
          </a:endParaRPr>
        </a:p>
      </dgm:t>
    </dgm:pt>
    <dgm:pt modelId="{7CC452CC-ADBA-45DE-A23A-0CC11C944EB7}">
      <dgm:prSet custT="1"/>
      <dgm:spPr/>
      <dgm:t>
        <a:bodyPr/>
        <a:lstStyle/>
        <a:p>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2. Improve </a:t>
          </a:r>
          <a:b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br>
          <a:r>
            <a:rPr lang="en-US" sz="1200" b="1" dirty="0" err="1" smtClean="0">
              <a:solidFill>
                <a:srgbClr val="000066"/>
              </a:solidFill>
              <a:latin typeface="Tahoma" panose="020B0604030504040204" pitchFamily="34" charset="0"/>
              <a:ea typeface="Tahoma" panose="020B0604030504040204" pitchFamily="34" charset="0"/>
              <a:cs typeface="Tahoma" panose="020B0604030504040204" pitchFamily="34" charset="0"/>
            </a:rPr>
            <a:t>QoS</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FEDD6405-B91A-442A-9540-7128521F930C}" type="sibTrans" cxnId="{98C6E92F-5B8E-45A9-AA4C-9D9250479203}">
      <dgm:prSet/>
      <dgm:spPr/>
      <dgm:t>
        <a:bodyPr/>
        <a:lstStyle/>
        <a:p>
          <a:endParaRPr lang="en-US">
            <a:solidFill>
              <a:srgbClr val="000066"/>
            </a:solidFill>
          </a:endParaRPr>
        </a:p>
      </dgm:t>
    </dgm:pt>
    <dgm:pt modelId="{277B518B-6FE9-470B-B4D9-E148502AD79B}" type="parTrans" cxnId="{98C6E92F-5B8E-45A9-AA4C-9D9250479203}">
      <dgm:prSet/>
      <dgm:spPr/>
      <dgm:t>
        <a:bodyPr/>
        <a:lstStyle/>
        <a:p>
          <a:endParaRPr lang="en-US">
            <a:solidFill>
              <a:srgbClr val="000066"/>
            </a:solidFill>
          </a:endParaRPr>
        </a:p>
      </dgm:t>
    </dgm:pt>
    <dgm:pt modelId="{3ED9884C-B4F1-496C-AAC4-3BAE6E07FB74}">
      <dgm:prSet custT="1"/>
      <dgm:spPr/>
      <dgm:t>
        <a:bodyPr/>
        <a:lstStyle/>
        <a:p>
          <a:r>
            <a:rPr lang="en-US" sz="1200" b="1" dirty="0" smtClean="0">
              <a:solidFill>
                <a:srgbClr val="000066"/>
              </a:solidFill>
              <a:latin typeface="Tahoma" panose="020B0604030504040204" pitchFamily="34" charset="0"/>
              <a:ea typeface="Tahoma" panose="020B0604030504040204" pitchFamily="34" charset="0"/>
              <a:cs typeface="Tahoma" panose="020B0604030504040204" pitchFamily="34" charset="0"/>
            </a:rPr>
            <a:t>1. Facilitate Broadband Penetration</a:t>
          </a:r>
          <a:endParaRPr lang="en-US" sz="1200" b="1" dirty="0">
            <a:solidFill>
              <a:srgbClr val="000066"/>
            </a:solidFill>
            <a:latin typeface="Tahoma" panose="020B0604030504040204" pitchFamily="34" charset="0"/>
            <a:ea typeface="Tahoma" panose="020B0604030504040204" pitchFamily="34" charset="0"/>
            <a:cs typeface="Tahoma" panose="020B0604030504040204" pitchFamily="34" charset="0"/>
          </a:endParaRPr>
        </a:p>
      </dgm:t>
    </dgm:pt>
    <dgm:pt modelId="{D719E5A3-BDAB-444F-BFF0-65DAF253E929}" type="sibTrans" cxnId="{3C1BC517-9F78-4AF3-8B22-9E5AE6F14E92}">
      <dgm:prSet/>
      <dgm:spPr/>
      <dgm:t>
        <a:bodyPr/>
        <a:lstStyle/>
        <a:p>
          <a:endParaRPr lang="en-US">
            <a:solidFill>
              <a:srgbClr val="000066"/>
            </a:solidFill>
          </a:endParaRPr>
        </a:p>
      </dgm:t>
    </dgm:pt>
    <dgm:pt modelId="{D6D7A391-F42C-4264-9533-CB8FA63F9ACB}" type="parTrans" cxnId="{3C1BC517-9F78-4AF3-8B22-9E5AE6F14E92}">
      <dgm:prSet/>
      <dgm:spPr/>
      <dgm:t>
        <a:bodyPr/>
        <a:lstStyle/>
        <a:p>
          <a:endParaRPr lang="en-US">
            <a:solidFill>
              <a:srgbClr val="000066"/>
            </a:solidFill>
          </a:endParaRPr>
        </a:p>
      </dgm:t>
    </dgm:pt>
    <dgm:pt modelId="{38CE9749-A84A-4343-90D7-B642C1087C22}" type="pres">
      <dgm:prSet presAssocID="{E76EE8AF-4A1A-4CCF-9B87-51A84676E0A1}" presName="cycle" presStyleCnt="0">
        <dgm:presLayoutVars>
          <dgm:chMax val="1"/>
          <dgm:dir/>
          <dgm:animLvl val="ctr"/>
          <dgm:resizeHandles val="exact"/>
        </dgm:presLayoutVars>
      </dgm:prSet>
      <dgm:spPr/>
      <dgm:t>
        <a:bodyPr/>
        <a:lstStyle/>
        <a:p>
          <a:endParaRPr lang="en-US"/>
        </a:p>
      </dgm:t>
    </dgm:pt>
    <dgm:pt modelId="{5F3FB3E6-1887-4AB1-8E01-D8CC55561A6A}" type="pres">
      <dgm:prSet presAssocID="{406A6B92-A70C-4CF7-8D19-7C096DB74874}" presName="centerShape" presStyleLbl="node0" presStyleIdx="0" presStyleCnt="1" custScaleX="147741"/>
      <dgm:spPr/>
      <dgm:t>
        <a:bodyPr/>
        <a:lstStyle/>
        <a:p>
          <a:endParaRPr lang="en-US"/>
        </a:p>
      </dgm:t>
    </dgm:pt>
    <dgm:pt modelId="{1FD43C12-ED49-4DC6-8C5B-386EBA6D39E7}" type="pres">
      <dgm:prSet presAssocID="{D6D7A391-F42C-4264-9533-CB8FA63F9ACB}" presName="Name9" presStyleLbl="parChTrans1D2" presStyleIdx="0" presStyleCnt="8"/>
      <dgm:spPr/>
      <dgm:t>
        <a:bodyPr/>
        <a:lstStyle/>
        <a:p>
          <a:endParaRPr lang="en-US"/>
        </a:p>
      </dgm:t>
    </dgm:pt>
    <dgm:pt modelId="{8BDA7B2C-7233-418D-A404-1F750FA62B42}" type="pres">
      <dgm:prSet presAssocID="{D6D7A391-F42C-4264-9533-CB8FA63F9ACB}" presName="connTx" presStyleLbl="parChTrans1D2" presStyleIdx="0" presStyleCnt="8"/>
      <dgm:spPr/>
      <dgm:t>
        <a:bodyPr/>
        <a:lstStyle/>
        <a:p>
          <a:endParaRPr lang="en-US"/>
        </a:p>
      </dgm:t>
    </dgm:pt>
    <dgm:pt modelId="{3EA35CD6-945D-4AC3-9FDD-45169E703724}" type="pres">
      <dgm:prSet presAssocID="{3ED9884C-B4F1-496C-AAC4-3BAE6E07FB74}" presName="node" presStyleLbl="node1" presStyleIdx="0" presStyleCnt="8" custScaleX="188577" custRadScaleRad="107874" custRadScaleInc="0">
        <dgm:presLayoutVars>
          <dgm:bulletEnabled val="1"/>
        </dgm:presLayoutVars>
      </dgm:prSet>
      <dgm:spPr/>
      <dgm:t>
        <a:bodyPr/>
        <a:lstStyle/>
        <a:p>
          <a:endParaRPr lang="en-US"/>
        </a:p>
      </dgm:t>
    </dgm:pt>
    <dgm:pt modelId="{A5CF4CE2-13CB-476E-90EB-57685AFC8D0B}" type="pres">
      <dgm:prSet presAssocID="{277B518B-6FE9-470B-B4D9-E148502AD79B}" presName="Name9" presStyleLbl="parChTrans1D2" presStyleIdx="1" presStyleCnt="8"/>
      <dgm:spPr/>
      <dgm:t>
        <a:bodyPr/>
        <a:lstStyle/>
        <a:p>
          <a:endParaRPr lang="en-US"/>
        </a:p>
      </dgm:t>
    </dgm:pt>
    <dgm:pt modelId="{41192BF9-505B-47A0-8652-5EAD79127A2C}" type="pres">
      <dgm:prSet presAssocID="{277B518B-6FE9-470B-B4D9-E148502AD79B}" presName="connTx" presStyleLbl="parChTrans1D2" presStyleIdx="1" presStyleCnt="8"/>
      <dgm:spPr/>
      <dgm:t>
        <a:bodyPr/>
        <a:lstStyle/>
        <a:p>
          <a:endParaRPr lang="en-US"/>
        </a:p>
      </dgm:t>
    </dgm:pt>
    <dgm:pt modelId="{C0D04465-7293-4D87-8FC4-9D802FFF74D0}" type="pres">
      <dgm:prSet presAssocID="{7CC452CC-ADBA-45DE-A23A-0CC11C944EB7}" presName="node" presStyleLbl="node1" presStyleIdx="1" presStyleCnt="8" custScaleX="198575" custRadScaleRad="123099" custRadScaleInc="30765">
        <dgm:presLayoutVars>
          <dgm:bulletEnabled val="1"/>
        </dgm:presLayoutVars>
      </dgm:prSet>
      <dgm:spPr/>
      <dgm:t>
        <a:bodyPr/>
        <a:lstStyle/>
        <a:p>
          <a:endParaRPr lang="en-US"/>
        </a:p>
      </dgm:t>
    </dgm:pt>
    <dgm:pt modelId="{664D67F8-E10F-44A0-A41F-6BFB8FBB8BDC}" type="pres">
      <dgm:prSet presAssocID="{89165454-CDFB-4392-B7D7-7CCC0E4822B2}" presName="Name9" presStyleLbl="parChTrans1D2" presStyleIdx="2" presStyleCnt="8"/>
      <dgm:spPr/>
      <dgm:t>
        <a:bodyPr/>
        <a:lstStyle/>
        <a:p>
          <a:endParaRPr lang="en-US"/>
        </a:p>
      </dgm:t>
    </dgm:pt>
    <dgm:pt modelId="{8850F9AC-FA95-4827-8062-FD9F4CCD0CD8}" type="pres">
      <dgm:prSet presAssocID="{89165454-CDFB-4392-B7D7-7CCC0E4822B2}" presName="connTx" presStyleLbl="parChTrans1D2" presStyleIdx="2" presStyleCnt="8"/>
      <dgm:spPr/>
      <dgm:t>
        <a:bodyPr/>
        <a:lstStyle/>
        <a:p>
          <a:endParaRPr lang="en-US"/>
        </a:p>
      </dgm:t>
    </dgm:pt>
    <dgm:pt modelId="{D46BD1FE-F199-4E40-BFDA-E26886257DFF}" type="pres">
      <dgm:prSet presAssocID="{AB365D77-937C-43AE-A31A-3B8938815590}" presName="node" presStyleLbl="node1" presStyleIdx="2" presStyleCnt="8" custScaleX="205983" custRadScaleRad="122231">
        <dgm:presLayoutVars>
          <dgm:bulletEnabled val="1"/>
        </dgm:presLayoutVars>
      </dgm:prSet>
      <dgm:spPr/>
      <dgm:t>
        <a:bodyPr/>
        <a:lstStyle/>
        <a:p>
          <a:endParaRPr lang="en-US"/>
        </a:p>
      </dgm:t>
    </dgm:pt>
    <dgm:pt modelId="{D98CC466-20DE-4E8A-81B3-C2960C4531A2}" type="pres">
      <dgm:prSet presAssocID="{5CD54F62-2EC3-49E2-AA43-C5580DB8CDF5}" presName="Name9" presStyleLbl="parChTrans1D2" presStyleIdx="3" presStyleCnt="8"/>
      <dgm:spPr/>
      <dgm:t>
        <a:bodyPr/>
        <a:lstStyle/>
        <a:p>
          <a:endParaRPr lang="en-US"/>
        </a:p>
      </dgm:t>
    </dgm:pt>
    <dgm:pt modelId="{7C7955B8-ADB3-42DB-86EC-A54A9FF54973}" type="pres">
      <dgm:prSet presAssocID="{5CD54F62-2EC3-49E2-AA43-C5580DB8CDF5}" presName="connTx" presStyleLbl="parChTrans1D2" presStyleIdx="3" presStyleCnt="8"/>
      <dgm:spPr/>
      <dgm:t>
        <a:bodyPr/>
        <a:lstStyle/>
        <a:p>
          <a:endParaRPr lang="en-US"/>
        </a:p>
      </dgm:t>
    </dgm:pt>
    <dgm:pt modelId="{D6FE40F6-5CD5-4C0A-B45C-20125717F5BA}" type="pres">
      <dgm:prSet presAssocID="{A6738D62-501F-4220-95F2-B792D056ABFE}" presName="node" presStyleLbl="node1" presStyleIdx="3" presStyleCnt="8" custScaleX="197738" custRadScaleRad="119371" custRadScaleInc="-61635">
        <dgm:presLayoutVars>
          <dgm:bulletEnabled val="1"/>
        </dgm:presLayoutVars>
      </dgm:prSet>
      <dgm:spPr/>
      <dgm:t>
        <a:bodyPr/>
        <a:lstStyle/>
        <a:p>
          <a:endParaRPr lang="en-US"/>
        </a:p>
      </dgm:t>
    </dgm:pt>
    <dgm:pt modelId="{954A9B1D-5C8F-480A-BA2A-E8D0A7DA8DBB}" type="pres">
      <dgm:prSet presAssocID="{E343677F-370D-4CF7-9621-7BED94029411}" presName="Name9" presStyleLbl="parChTrans1D2" presStyleIdx="4" presStyleCnt="8"/>
      <dgm:spPr/>
      <dgm:t>
        <a:bodyPr/>
        <a:lstStyle/>
        <a:p>
          <a:endParaRPr lang="en-US"/>
        </a:p>
      </dgm:t>
    </dgm:pt>
    <dgm:pt modelId="{A89B7E6B-3F60-4D3E-AA79-CA409E1B7EDF}" type="pres">
      <dgm:prSet presAssocID="{E343677F-370D-4CF7-9621-7BED94029411}" presName="connTx" presStyleLbl="parChTrans1D2" presStyleIdx="4" presStyleCnt="8"/>
      <dgm:spPr/>
      <dgm:t>
        <a:bodyPr/>
        <a:lstStyle/>
        <a:p>
          <a:endParaRPr lang="en-US"/>
        </a:p>
      </dgm:t>
    </dgm:pt>
    <dgm:pt modelId="{1986AE84-292B-41CF-815F-8740073A2F81}" type="pres">
      <dgm:prSet presAssocID="{25D1539B-6AFC-43F8-AFF8-680A09F49ACB}" presName="node" presStyleLbl="node1" presStyleIdx="4" presStyleCnt="8" custScaleX="208889">
        <dgm:presLayoutVars>
          <dgm:bulletEnabled val="1"/>
        </dgm:presLayoutVars>
      </dgm:prSet>
      <dgm:spPr/>
      <dgm:t>
        <a:bodyPr/>
        <a:lstStyle/>
        <a:p>
          <a:endParaRPr lang="en-US"/>
        </a:p>
      </dgm:t>
    </dgm:pt>
    <dgm:pt modelId="{0CC2857E-EB93-453E-B0DA-655F2CA9A1B8}" type="pres">
      <dgm:prSet presAssocID="{80277128-1849-4820-98AF-AD77B66761E9}" presName="Name9" presStyleLbl="parChTrans1D2" presStyleIdx="5" presStyleCnt="8"/>
      <dgm:spPr/>
      <dgm:t>
        <a:bodyPr/>
        <a:lstStyle/>
        <a:p>
          <a:endParaRPr lang="en-US"/>
        </a:p>
      </dgm:t>
    </dgm:pt>
    <dgm:pt modelId="{3D54D725-B4CA-48EB-8631-81BB0B4BD4B7}" type="pres">
      <dgm:prSet presAssocID="{80277128-1849-4820-98AF-AD77B66761E9}" presName="connTx" presStyleLbl="parChTrans1D2" presStyleIdx="5" presStyleCnt="8"/>
      <dgm:spPr/>
      <dgm:t>
        <a:bodyPr/>
        <a:lstStyle/>
        <a:p>
          <a:endParaRPr lang="en-US"/>
        </a:p>
      </dgm:t>
    </dgm:pt>
    <dgm:pt modelId="{5B5B7437-7069-45C7-8AB9-5A787AAB909B}" type="pres">
      <dgm:prSet presAssocID="{BD00F8C7-DAD9-40A4-83F6-546843B5BDB8}" presName="node" presStyleLbl="node1" presStyleIdx="5" presStyleCnt="8" custScaleX="200159" custRadScaleRad="113985" custRadScaleInc="55291">
        <dgm:presLayoutVars>
          <dgm:bulletEnabled val="1"/>
        </dgm:presLayoutVars>
      </dgm:prSet>
      <dgm:spPr/>
      <dgm:t>
        <a:bodyPr/>
        <a:lstStyle/>
        <a:p>
          <a:endParaRPr lang="en-US"/>
        </a:p>
      </dgm:t>
    </dgm:pt>
    <dgm:pt modelId="{552D6D46-BA6C-4134-B023-28435657FEA7}" type="pres">
      <dgm:prSet presAssocID="{0B9EE5C1-1427-4FE3-B91A-E1E4C68C34F2}" presName="Name9" presStyleLbl="parChTrans1D2" presStyleIdx="6" presStyleCnt="8"/>
      <dgm:spPr/>
      <dgm:t>
        <a:bodyPr/>
        <a:lstStyle/>
        <a:p>
          <a:endParaRPr lang="en-US"/>
        </a:p>
      </dgm:t>
    </dgm:pt>
    <dgm:pt modelId="{1F8B4AB6-B84F-4E70-AD49-3F9D417135AA}" type="pres">
      <dgm:prSet presAssocID="{0B9EE5C1-1427-4FE3-B91A-E1E4C68C34F2}" presName="connTx" presStyleLbl="parChTrans1D2" presStyleIdx="6" presStyleCnt="8"/>
      <dgm:spPr/>
      <dgm:t>
        <a:bodyPr/>
        <a:lstStyle/>
        <a:p>
          <a:endParaRPr lang="en-US"/>
        </a:p>
      </dgm:t>
    </dgm:pt>
    <dgm:pt modelId="{CCF0EB7B-8EF9-4391-A5D4-5F1C6F86F785}" type="pres">
      <dgm:prSet presAssocID="{8EB5A35A-1923-4ABD-9DBF-4160A22E5BAC}" presName="node" presStyleLbl="node1" presStyleIdx="6" presStyleCnt="8" custScaleX="207657" custRadScaleRad="124757">
        <dgm:presLayoutVars>
          <dgm:bulletEnabled val="1"/>
        </dgm:presLayoutVars>
      </dgm:prSet>
      <dgm:spPr/>
      <dgm:t>
        <a:bodyPr/>
        <a:lstStyle/>
        <a:p>
          <a:endParaRPr lang="en-US"/>
        </a:p>
      </dgm:t>
    </dgm:pt>
    <dgm:pt modelId="{6D48C30F-4B84-4C42-A6A6-97141485B2CE}" type="pres">
      <dgm:prSet presAssocID="{172436E7-C867-425B-9B86-7B1DB78CE4DE}" presName="Name9" presStyleLbl="parChTrans1D2" presStyleIdx="7" presStyleCnt="8"/>
      <dgm:spPr/>
      <dgm:t>
        <a:bodyPr/>
        <a:lstStyle/>
        <a:p>
          <a:endParaRPr lang="en-US"/>
        </a:p>
      </dgm:t>
    </dgm:pt>
    <dgm:pt modelId="{9B3B38DD-04DE-459C-9AEB-79B2416A8211}" type="pres">
      <dgm:prSet presAssocID="{172436E7-C867-425B-9B86-7B1DB78CE4DE}" presName="connTx" presStyleLbl="parChTrans1D2" presStyleIdx="7" presStyleCnt="8"/>
      <dgm:spPr/>
      <dgm:t>
        <a:bodyPr/>
        <a:lstStyle/>
        <a:p>
          <a:endParaRPr lang="en-US"/>
        </a:p>
      </dgm:t>
    </dgm:pt>
    <dgm:pt modelId="{BCF97ABE-6FBA-49F8-9496-0D984882A734}" type="pres">
      <dgm:prSet presAssocID="{BFDFFC48-A031-47EB-84D0-350BDB9C4439}" presName="node" presStyleLbl="node1" presStyleIdx="7" presStyleCnt="8" custScaleX="218184" custRadScaleRad="117620" custRadScaleInc="-57872">
        <dgm:presLayoutVars>
          <dgm:bulletEnabled val="1"/>
        </dgm:presLayoutVars>
      </dgm:prSet>
      <dgm:spPr/>
      <dgm:t>
        <a:bodyPr/>
        <a:lstStyle/>
        <a:p>
          <a:endParaRPr lang="en-US"/>
        </a:p>
      </dgm:t>
    </dgm:pt>
  </dgm:ptLst>
  <dgm:cxnLst>
    <dgm:cxn modelId="{66DD0018-F96D-4250-A346-2333196DBF63}" type="presOf" srcId="{80277128-1849-4820-98AF-AD77B66761E9}" destId="{0CC2857E-EB93-453E-B0DA-655F2CA9A1B8}" srcOrd="0" destOrd="0" presId="urn:microsoft.com/office/officeart/2005/8/layout/radial1"/>
    <dgm:cxn modelId="{15338A08-B021-4F87-895C-E98D149D3B77}" type="presOf" srcId="{D6D7A391-F42C-4264-9533-CB8FA63F9ACB}" destId="{8BDA7B2C-7233-418D-A404-1F750FA62B42}" srcOrd="1" destOrd="0" presId="urn:microsoft.com/office/officeart/2005/8/layout/radial1"/>
    <dgm:cxn modelId="{3E6B9B8F-C6F9-41C3-B58D-C18D4EB710DE}" type="presOf" srcId="{BD00F8C7-DAD9-40A4-83F6-546843B5BDB8}" destId="{5B5B7437-7069-45C7-8AB9-5A787AAB909B}" srcOrd="0" destOrd="0" presId="urn:microsoft.com/office/officeart/2005/8/layout/radial1"/>
    <dgm:cxn modelId="{5B8799F3-F48A-4921-A386-EAF15EE225F8}" type="presOf" srcId="{E76EE8AF-4A1A-4CCF-9B87-51A84676E0A1}" destId="{38CE9749-A84A-4343-90D7-B642C1087C22}" srcOrd="0" destOrd="0" presId="urn:microsoft.com/office/officeart/2005/8/layout/radial1"/>
    <dgm:cxn modelId="{9028435A-69F7-4C6B-9A6E-CC6BC2B94FDA}" type="presOf" srcId="{89165454-CDFB-4392-B7D7-7CCC0E4822B2}" destId="{8850F9AC-FA95-4827-8062-FD9F4CCD0CD8}" srcOrd="1" destOrd="0" presId="urn:microsoft.com/office/officeart/2005/8/layout/radial1"/>
    <dgm:cxn modelId="{9E981EFA-6406-457B-B35D-D463CC3A9EF4}" type="presOf" srcId="{277B518B-6FE9-470B-B4D9-E148502AD79B}" destId="{A5CF4CE2-13CB-476E-90EB-57685AFC8D0B}" srcOrd="0" destOrd="0" presId="urn:microsoft.com/office/officeart/2005/8/layout/radial1"/>
    <dgm:cxn modelId="{608C4A91-CA84-4843-8F49-59FF595A82EC}" type="presOf" srcId="{8EB5A35A-1923-4ABD-9DBF-4160A22E5BAC}" destId="{CCF0EB7B-8EF9-4391-A5D4-5F1C6F86F785}" srcOrd="0" destOrd="0" presId="urn:microsoft.com/office/officeart/2005/8/layout/radial1"/>
    <dgm:cxn modelId="{A8898103-5863-4413-B4E5-FDDA6B350801}" type="presOf" srcId="{0B9EE5C1-1427-4FE3-B91A-E1E4C68C34F2}" destId="{552D6D46-BA6C-4134-B023-28435657FEA7}" srcOrd="0" destOrd="0" presId="urn:microsoft.com/office/officeart/2005/8/layout/radial1"/>
    <dgm:cxn modelId="{D2200DAC-F9E2-43DE-8781-75ABAF33BA5D}" type="presOf" srcId="{E343677F-370D-4CF7-9621-7BED94029411}" destId="{954A9B1D-5C8F-480A-BA2A-E8D0A7DA8DBB}" srcOrd="0" destOrd="0" presId="urn:microsoft.com/office/officeart/2005/8/layout/radial1"/>
    <dgm:cxn modelId="{52FA35B7-0CA3-4B48-BDFE-0663803146A9}" type="presOf" srcId="{172436E7-C867-425B-9B86-7B1DB78CE4DE}" destId="{6D48C30F-4B84-4C42-A6A6-97141485B2CE}" srcOrd="0" destOrd="0" presId="urn:microsoft.com/office/officeart/2005/8/layout/radial1"/>
    <dgm:cxn modelId="{D95F93D1-0055-4D2E-A63F-CC33179E7BCE}" type="presOf" srcId="{25D1539B-6AFC-43F8-AFF8-680A09F49ACB}" destId="{1986AE84-292B-41CF-815F-8740073A2F81}" srcOrd="0" destOrd="0" presId="urn:microsoft.com/office/officeart/2005/8/layout/radial1"/>
    <dgm:cxn modelId="{4DA24E15-41D9-475D-BEEC-A5A24FC796D6}" type="presOf" srcId="{3ED9884C-B4F1-496C-AAC4-3BAE6E07FB74}" destId="{3EA35CD6-945D-4AC3-9FDD-45169E703724}" srcOrd="0" destOrd="0" presId="urn:microsoft.com/office/officeart/2005/8/layout/radial1"/>
    <dgm:cxn modelId="{98C6E92F-5B8E-45A9-AA4C-9D9250479203}" srcId="{406A6B92-A70C-4CF7-8D19-7C096DB74874}" destId="{7CC452CC-ADBA-45DE-A23A-0CC11C944EB7}" srcOrd="1" destOrd="0" parTransId="{277B518B-6FE9-470B-B4D9-E148502AD79B}" sibTransId="{FEDD6405-B91A-442A-9540-7128521F930C}"/>
    <dgm:cxn modelId="{8F25AB1C-3292-4AEB-8559-20E89C31252B}" srcId="{E76EE8AF-4A1A-4CCF-9B87-51A84676E0A1}" destId="{406A6B92-A70C-4CF7-8D19-7C096DB74874}" srcOrd="0" destOrd="0" parTransId="{1CE4AB77-D645-4F8E-9FE0-D049FDB2B429}" sibTransId="{1BA73F39-2FF6-48D9-8908-3D3B8F3DB12C}"/>
    <dgm:cxn modelId="{FEF0FF5C-5376-47FA-A3B5-3D1C65C297B5}" srcId="{406A6B92-A70C-4CF7-8D19-7C096DB74874}" destId="{BFDFFC48-A031-47EB-84D0-350BDB9C4439}" srcOrd="7" destOrd="0" parTransId="{172436E7-C867-425B-9B86-7B1DB78CE4DE}" sibTransId="{92020CC7-8E28-4232-B38E-6D18F271FE15}"/>
    <dgm:cxn modelId="{ECBE37E6-D0E5-425B-B7E1-1D8B583BB834}" type="presOf" srcId="{89165454-CDFB-4392-B7D7-7CCC0E4822B2}" destId="{664D67F8-E10F-44A0-A41F-6BFB8FBB8BDC}" srcOrd="0" destOrd="0" presId="urn:microsoft.com/office/officeart/2005/8/layout/radial1"/>
    <dgm:cxn modelId="{7472824D-E00A-4255-A581-F44A5E93A8C9}" srcId="{406A6B92-A70C-4CF7-8D19-7C096DB74874}" destId="{BD00F8C7-DAD9-40A4-83F6-546843B5BDB8}" srcOrd="5" destOrd="0" parTransId="{80277128-1849-4820-98AF-AD77B66761E9}" sibTransId="{DCA06ED3-A742-4E98-A4E4-F9AF57DCFE25}"/>
    <dgm:cxn modelId="{31E2DFC7-81EE-4E7D-8528-BC7151D0B741}" type="presOf" srcId="{D6D7A391-F42C-4264-9533-CB8FA63F9ACB}" destId="{1FD43C12-ED49-4DC6-8C5B-386EBA6D39E7}" srcOrd="0" destOrd="0" presId="urn:microsoft.com/office/officeart/2005/8/layout/radial1"/>
    <dgm:cxn modelId="{20EEFE65-7CCD-438D-866D-712BD5B936D4}" type="presOf" srcId="{406A6B92-A70C-4CF7-8D19-7C096DB74874}" destId="{5F3FB3E6-1887-4AB1-8E01-D8CC55561A6A}" srcOrd="0" destOrd="0" presId="urn:microsoft.com/office/officeart/2005/8/layout/radial1"/>
    <dgm:cxn modelId="{D8D1DC43-49D1-40B7-822F-7AD5D6FAB0E3}" type="presOf" srcId="{AB365D77-937C-43AE-A31A-3B8938815590}" destId="{D46BD1FE-F199-4E40-BFDA-E26886257DFF}" srcOrd="0" destOrd="0" presId="urn:microsoft.com/office/officeart/2005/8/layout/radial1"/>
    <dgm:cxn modelId="{21146FAE-21AC-4A5A-9C8A-5614085FA014}" type="presOf" srcId="{5CD54F62-2EC3-49E2-AA43-C5580DB8CDF5}" destId="{D98CC466-20DE-4E8A-81B3-C2960C4531A2}" srcOrd="0" destOrd="0" presId="urn:microsoft.com/office/officeart/2005/8/layout/radial1"/>
    <dgm:cxn modelId="{EBBEDAAE-0AA8-4D42-81CF-99745381FA68}" srcId="{406A6B92-A70C-4CF7-8D19-7C096DB74874}" destId="{AB365D77-937C-43AE-A31A-3B8938815590}" srcOrd="2" destOrd="0" parTransId="{89165454-CDFB-4392-B7D7-7CCC0E4822B2}" sibTransId="{75A3FF53-412F-4A97-B8CA-610AC3E656B9}"/>
    <dgm:cxn modelId="{B7D8DD90-84D6-4FBE-992A-39C714F30464}" type="presOf" srcId="{A6738D62-501F-4220-95F2-B792D056ABFE}" destId="{D6FE40F6-5CD5-4C0A-B45C-20125717F5BA}" srcOrd="0" destOrd="0" presId="urn:microsoft.com/office/officeart/2005/8/layout/radial1"/>
    <dgm:cxn modelId="{A8B30B90-CA79-432E-8C38-964712D86652}" type="presOf" srcId="{277B518B-6FE9-470B-B4D9-E148502AD79B}" destId="{41192BF9-505B-47A0-8652-5EAD79127A2C}" srcOrd="1" destOrd="0" presId="urn:microsoft.com/office/officeart/2005/8/layout/radial1"/>
    <dgm:cxn modelId="{958CA898-D5EF-4A1D-B42A-18B4007C4227}" type="presOf" srcId="{7CC452CC-ADBA-45DE-A23A-0CC11C944EB7}" destId="{C0D04465-7293-4D87-8FC4-9D802FFF74D0}" srcOrd="0" destOrd="0" presId="urn:microsoft.com/office/officeart/2005/8/layout/radial1"/>
    <dgm:cxn modelId="{24EF0855-68D3-4356-9648-02AB0A5B3EF0}" type="presOf" srcId="{5CD54F62-2EC3-49E2-AA43-C5580DB8CDF5}" destId="{7C7955B8-ADB3-42DB-86EC-A54A9FF54973}" srcOrd="1" destOrd="0" presId="urn:microsoft.com/office/officeart/2005/8/layout/radial1"/>
    <dgm:cxn modelId="{8374146D-5CE2-4C6D-8002-BACFAF3ACF6B}" srcId="{406A6B92-A70C-4CF7-8D19-7C096DB74874}" destId="{8EB5A35A-1923-4ABD-9DBF-4160A22E5BAC}" srcOrd="6" destOrd="0" parTransId="{0B9EE5C1-1427-4FE3-B91A-E1E4C68C34F2}" sibTransId="{6534854F-1EB7-40C4-808B-C436979CF73C}"/>
    <dgm:cxn modelId="{7BDCF833-D690-48C0-B4A7-5222D1282BB7}" type="presOf" srcId="{0B9EE5C1-1427-4FE3-B91A-E1E4C68C34F2}" destId="{1F8B4AB6-B84F-4E70-AD49-3F9D417135AA}" srcOrd="1" destOrd="0" presId="urn:microsoft.com/office/officeart/2005/8/layout/radial1"/>
    <dgm:cxn modelId="{3C1BC517-9F78-4AF3-8B22-9E5AE6F14E92}" srcId="{406A6B92-A70C-4CF7-8D19-7C096DB74874}" destId="{3ED9884C-B4F1-496C-AAC4-3BAE6E07FB74}" srcOrd="0" destOrd="0" parTransId="{D6D7A391-F42C-4264-9533-CB8FA63F9ACB}" sibTransId="{D719E5A3-BDAB-444F-BFF0-65DAF253E929}"/>
    <dgm:cxn modelId="{27D24F9E-54B6-4484-BD4C-0A3CFC4D612B}" srcId="{406A6B92-A70C-4CF7-8D19-7C096DB74874}" destId="{25D1539B-6AFC-43F8-AFF8-680A09F49ACB}" srcOrd="4" destOrd="0" parTransId="{E343677F-370D-4CF7-9621-7BED94029411}" sibTransId="{F754AC5B-9B0C-472F-BA67-259217B4C229}"/>
    <dgm:cxn modelId="{C8D25D58-9FDD-4605-9259-ED6EA2B2CB8B}" srcId="{406A6B92-A70C-4CF7-8D19-7C096DB74874}" destId="{A6738D62-501F-4220-95F2-B792D056ABFE}" srcOrd="3" destOrd="0" parTransId="{5CD54F62-2EC3-49E2-AA43-C5580DB8CDF5}" sibTransId="{8D131BBF-FEC8-4D64-9CA6-56FC544D9C59}"/>
    <dgm:cxn modelId="{81A0C680-AC7E-45C0-9F79-6C113FC98DA0}" type="presOf" srcId="{BFDFFC48-A031-47EB-84D0-350BDB9C4439}" destId="{BCF97ABE-6FBA-49F8-9496-0D984882A734}" srcOrd="0" destOrd="0" presId="urn:microsoft.com/office/officeart/2005/8/layout/radial1"/>
    <dgm:cxn modelId="{663D412C-A965-4B85-B349-C3FCD2CC52D0}" type="presOf" srcId="{80277128-1849-4820-98AF-AD77B66761E9}" destId="{3D54D725-B4CA-48EB-8631-81BB0B4BD4B7}" srcOrd="1" destOrd="0" presId="urn:microsoft.com/office/officeart/2005/8/layout/radial1"/>
    <dgm:cxn modelId="{7521792D-9579-4129-B4D6-1B5C4F28F9F9}" type="presOf" srcId="{172436E7-C867-425B-9B86-7B1DB78CE4DE}" destId="{9B3B38DD-04DE-459C-9AEB-79B2416A8211}" srcOrd="1" destOrd="0" presId="urn:microsoft.com/office/officeart/2005/8/layout/radial1"/>
    <dgm:cxn modelId="{4987D9E3-2456-4ECE-B3DC-1F5549754DFA}" type="presOf" srcId="{E343677F-370D-4CF7-9621-7BED94029411}" destId="{A89B7E6B-3F60-4D3E-AA79-CA409E1B7EDF}" srcOrd="1" destOrd="0" presId="urn:microsoft.com/office/officeart/2005/8/layout/radial1"/>
    <dgm:cxn modelId="{C77A6088-476F-4ABB-B90D-DD0C1917867E}" type="presParOf" srcId="{38CE9749-A84A-4343-90D7-B642C1087C22}" destId="{5F3FB3E6-1887-4AB1-8E01-D8CC55561A6A}" srcOrd="0" destOrd="0" presId="urn:microsoft.com/office/officeart/2005/8/layout/radial1"/>
    <dgm:cxn modelId="{156235A5-88F5-402C-A727-A6CBD052CBE9}" type="presParOf" srcId="{38CE9749-A84A-4343-90D7-B642C1087C22}" destId="{1FD43C12-ED49-4DC6-8C5B-386EBA6D39E7}" srcOrd="1" destOrd="0" presId="urn:microsoft.com/office/officeart/2005/8/layout/radial1"/>
    <dgm:cxn modelId="{9FCAD99C-6ED4-4C74-B4FB-26E29DCA1A90}" type="presParOf" srcId="{1FD43C12-ED49-4DC6-8C5B-386EBA6D39E7}" destId="{8BDA7B2C-7233-418D-A404-1F750FA62B42}" srcOrd="0" destOrd="0" presId="urn:microsoft.com/office/officeart/2005/8/layout/radial1"/>
    <dgm:cxn modelId="{1938C7E8-76E0-4DBB-8C27-7B563B8AC3F4}" type="presParOf" srcId="{38CE9749-A84A-4343-90D7-B642C1087C22}" destId="{3EA35CD6-945D-4AC3-9FDD-45169E703724}" srcOrd="2" destOrd="0" presId="urn:microsoft.com/office/officeart/2005/8/layout/radial1"/>
    <dgm:cxn modelId="{F13EF752-F6DF-408C-8CB4-DAD20C018715}" type="presParOf" srcId="{38CE9749-A84A-4343-90D7-B642C1087C22}" destId="{A5CF4CE2-13CB-476E-90EB-57685AFC8D0B}" srcOrd="3" destOrd="0" presId="urn:microsoft.com/office/officeart/2005/8/layout/radial1"/>
    <dgm:cxn modelId="{1612DA60-E6F6-4880-8C19-E22C03D8B991}" type="presParOf" srcId="{A5CF4CE2-13CB-476E-90EB-57685AFC8D0B}" destId="{41192BF9-505B-47A0-8652-5EAD79127A2C}" srcOrd="0" destOrd="0" presId="urn:microsoft.com/office/officeart/2005/8/layout/radial1"/>
    <dgm:cxn modelId="{F1D8C9EE-AFBE-46A5-ADD2-0D9FCE54F431}" type="presParOf" srcId="{38CE9749-A84A-4343-90D7-B642C1087C22}" destId="{C0D04465-7293-4D87-8FC4-9D802FFF74D0}" srcOrd="4" destOrd="0" presId="urn:microsoft.com/office/officeart/2005/8/layout/radial1"/>
    <dgm:cxn modelId="{158E6C49-193C-4BE4-AFA5-CD5127D03227}" type="presParOf" srcId="{38CE9749-A84A-4343-90D7-B642C1087C22}" destId="{664D67F8-E10F-44A0-A41F-6BFB8FBB8BDC}" srcOrd="5" destOrd="0" presId="urn:microsoft.com/office/officeart/2005/8/layout/radial1"/>
    <dgm:cxn modelId="{7D8ABFBB-7A29-494E-A340-4239FDFFE16C}" type="presParOf" srcId="{664D67F8-E10F-44A0-A41F-6BFB8FBB8BDC}" destId="{8850F9AC-FA95-4827-8062-FD9F4CCD0CD8}" srcOrd="0" destOrd="0" presId="urn:microsoft.com/office/officeart/2005/8/layout/radial1"/>
    <dgm:cxn modelId="{04019A68-65B7-4904-8C53-CD2910DF9A34}" type="presParOf" srcId="{38CE9749-A84A-4343-90D7-B642C1087C22}" destId="{D46BD1FE-F199-4E40-BFDA-E26886257DFF}" srcOrd="6" destOrd="0" presId="urn:microsoft.com/office/officeart/2005/8/layout/radial1"/>
    <dgm:cxn modelId="{446047E5-DEA3-47C0-993D-EE16120A88AA}" type="presParOf" srcId="{38CE9749-A84A-4343-90D7-B642C1087C22}" destId="{D98CC466-20DE-4E8A-81B3-C2960C4531A2}" srcOrd="7" destOrd="0" presId="urn:microsoft.com/office/officeart/2005/8/layout/radial1"/>
    <dgm:cxn modelId="{4D52AAB4-5E74-46CD-88F7-B3A729D40597}" type="presParOf" srcId="{D98CC466-20DE-4E8A-81B3-C2960C4531A2}" destId="{7C7955B8-ADB3-42DB-86EC-A54A9FF54973}" srcOrd="0" destOrd="0" presId="urn:microsoft.com/office/officeart/2005/8/layout/radial1"/>
    <dgm:cxn modelId="{99492E9F-2FEF-44C4-9901-223A9BBB353C}" type="presParOf" srcId="{38CE9749-A84A-4343-90D7-B642C1087C22}" destId="{D6FE40F6-5CD5-4C0A-B45C-20125717F5BA}" srcOrd="8" destOrd="0" presId="urn:microsoft.com/office/officeart/2005/8/layout/radial1"/>
    <dgm:cxn modelId="{5B42BC0B-E142-4D68-A0A7-595F265F9927}" type="presParOf" srcId="{38CE9749-A84A-4343-90D7-B642C1087C22}" destId="{954A9B1D-5C8F-480A-BA2A-E8D0A7DA8DBB}" srcOrd="9" destOrd="0" presId="urn:microsoft.com/office/officeart/2005/8/layout/radial1"/>
    <dgm:cxn modelId="{CD5F2301-F6D2-4564-A975-3A1F848853BF}" type="presParOf" srcId="{954A9B1D-5C8F-480A-BA2A-E8D0A7DA8DBB}" destId="{A89B7E6B-3F60-4D3E-AA79-CA409E1B7EDF}" srcOrd="0" destOrd="0" presId="urn:microsoft.com/office/officeart/2005/8/layout/radial1"/>
    <dgm:cxn modelId="{8F8D085C-EE6A-4F44-870F-3FD03905394A}" type="presParOf" srcId="{38CE9749-A84A-4343-90D7-B642C1087C22}" destId="{1986AE84-292B-41CF-815F-8740073A2F81}" srcOrd="10" destOrd="0" presId="urn:microsoft.com/office/officeart/2005/8/layout/radial1"/>
    <dgm:cxn modelId="{FC8E4F99-280D-4BD9-BD73-5073C049D404}" type="presParOf" srcId="{38CE9749-A84A-4343-90D7-B642C1087C22}" destId="{0CC2857E-EB93-453E-B0DA-655F2CA9A1B8}" srcOrd="11" destOrd="0" presId="urn:microsoft.com/office/officeart/2005/8/layout/radial1"/>
    <dgm:cxn modelId="{B25013E4-5970-4AD1-8F2C-8FCA6D0BFEBD}" type="presParOf" srcId="{0CC2857E-EB93-453E-B0DA-655F2CA9A1B8}" destId="{3D54D725-B4CA-48EB-8631-81BB0B4BD4B7}" srcOrd="0" destOrd="0" presId="urn:microsoft.com/office/officeart/2005/8/layout/radial1"/>
    <dgm:cxn modelId="{18ECA561-52FF-4474-AD13-FDAAD49D0C8F}" type="presParOf" srcId="{38CE9749-A84A-4343-90D7-B642C1087C22}" destId="{5B5B7437-7069-45C7-8AB9-5A787AAB909B}" srcOrd="12" destOrd="0" presId="urn:microsoft.com/office/officeart/2005/8/layout/radial1"/>
    <dgm:cxn modelId="{6A83C408-AE42-4A4A-AC37-8AAB729A6E62}" type="presParOf" srcId="{38CE9749-A84A-4343-90D7-B642C1087C22}" destId="{552D6D46-BA6C-4134-B023-28435657FEA7}" srcOrd="13" destOrd="0" presId="urn:microsoft.com/office/officeart/2005/8/layout/radial1"/>
    <dgm:cxn modelId="{9DA74CF2-389B-429F-BAAC-7A2E23B11269}" type="presParOf" srcId="{552D6D46-BA6C-4134-B023-28435657FEA7}" destId="{1F8B4AB6-B84F-4E70-AD49-3F9D417135AA}" srcOrd="0" destOrd="0" presId="urn:microsoft.com/office/officeart/2005/8/layout/radial1"/>
    <dgm:cxn modelId="{19D54198-CC7E-4A83-B596-245AF8743736}" type="presParOf" srcId="{38CE9749-A84A-4343-90D7-B642C1087C22}" destId="{CCF0EB7B-8EF9-4391-A5D4-5F1C6F86F785}" srcOrd="14" destOrd="0" presId="urn:microsoft.com/office/officeart/2005/8/layout/radial1"/>
    <dgm:cxn modelId="{70964ABC-86CD-45D5-A70E-2354DEF955EC}" type="presParOf" srcId="{38CE9749-A84A-4343-90D7-B642C1087C22}" destId="{6D48C30F-4B84-4C42-A6A6-97141485B2CE}" srcOrd="15" destOrd="0" presId="urn:microsoft.com/office/officeart/2005/8/layout/radial1"/>
    <dgm:cxn modelId="{63349721-A214-4226-BBFD-584AE3FA67C3}" type="presParOf" srcId="{6D48C30F-4B84-4C42-A6A6-97141485B2CE}" destId="{9B3B38DD-04DE-459C-9AEB-79B2416A8211}" srcOrd="0" destOrd="0" presId="urn:microsoft.com/office/officeart/2005/8/layout/radial1"/>
    <dgm:cxn modelId="{3323596F-55E5-4A20-8C36-69FFF392F955}" type="presParOf" srcId="{38CE9749-A84A-4343-90D7-B642C1087C22}" destId="{BCF97ABE-6FBA-49F8-9496-0D984882A734}" srcOrd="1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FB3E6-1887-4AB1-8E01-D8CC55561A6A}">
      <dsp:nvSpPr>
        <dsp:cNvPr id="0" name=""/>
        <dsp:cNvSpPr/>
      </dsp:nvSpPr>
      <dsp:spPr>
        <a:xfrm>
          <a:off x="2564786" y="1604133"/>
          <a:ext cx="1390577"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66"/>
              </a:solidFill>
            </a:rPr>
            <a:t>8-Point Agenda</a:t>
          </a:r>
          <a:endParaRPr lang="en-US" sz="1800" kern="1200" dirty="0">
            <a:solidFill>
              <a:srgbClr val="000066"/>
            </a:solidFill>
          </a:endParaRPr>
        </a:p>
      </dsp:txBody>
      <dsp:txXfrm>
        <a:off x="2768431" y="1741972"/>
        <a:ext cx="983287" cy="665548"/>
      </dsp:txXfrm>
    </dsp:sp>
    <dsp:sp modelId="{1FD43C12-ED49-4DC6-8C5B-386EBA6D39E7}">
      <dsp:nvSpPr>
        <dsp:cNvPr id="0" name=""/>
        <dsp:cNvSpPr/>
      </dsp:nvSpPr>
      <dsp:spPr>
        <a:xfrm rot="16200000">
          <a:off x="2928621" y="1259672"/>
          <a:ext cx="662906" cy="26015"/>
        </a:xfrm>
        <a:custGeom>
          <a:avLst/>
          <a:gdLst/>
          <a:ahLst/>
          <a:cxnLst/>
          <a:rect l="0" t="0" r="0" b="0"/>
          <a:pathLst>
            <a:path>
              <a:moveTo>
                <a:pt x="0" y="13007"/>
              </a:moveTo>
              <a:lnTo>
                <a:pt x="662906"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a:off x="3243502" y="1256107"/>
        <a:ext cx="33145" cy="33145"/>
      </dsp:txXfrm>
    </dsp:sp>
    <dsp:sp modelId="{3EA35CD6-945D-4AC3-9FDD-45169E703724}">
      <dsp:nvSpPr>
        <dsp:cNvPr id="0" name=""/>
        <dsp:cNvSpPr/>
      </dsp:nvSpPr>
      <dsp:spPr>
        <a:xfrm>
          <a:off x="2372606" y="0"/>
          <a:ext cx="1774937"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1. Facilitate Broadband Penetration</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2632540" y="137839"/>
        <a:ext cx="1255069" cy="665548"/>
      </dsp:txXfrm>
    </dsp:sp>
    <dsp:sp modelId="{A5CF4CE2-13CB-476E-90EB-57685AFC8D0B}">
      <dsp:nvSpPr>
        <dsp:cNvPr id="0" name=""/>
        <dsp:cNvSpPr/>
      </dsp:nvSpPr>
      <dsp:spPr>
        <a:xfrm rot="19315328">
          <a:off x="3634826" y="1474406"/>
          <a:ext cx="749794" cy="26015"/>
        </a:xfrm>
        <a:custGeom>
          <a:avLst/>
          <a:gdLst/>
          <a:ahLst/>
          <a:cxnLst/>
          <a:rect l="0" t="0" r="0" b="0"/>
          <a:pathLst>
            <a:path>
              <a:moveTo>
                <a:pt x="0" y="13007"/>
              </a:moveTo>
              <a:lnTo>
                <a:pt x="749794"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a:off x="3990978" y="1468669"/>
        <a:ext cx="37489" cy="37489"/>
      </dsp:txXfrm>
    </dsp:sp>
    <dsp:sp modelId="{C0D04465-7293-4D87-8FC4-9D802FFF74D0}">
      <dsp:nvSpPr>
        <dsp:cNvPr id="0" name=""/>
        <dsp:cNvSpPr/>
      </dsp:nvSpPr>
      <dsp:spPr>
        <a:xfrm>
          <a:off x="3875607" y="389702"/>
          <a:ext cx="1869041"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2. Improve </a:t>
          </a:r>
          <a:b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br>
          <a:r>
            <a:rPr lang="en-US" sz="1200" b="1" kern="1200" dirty="0" err="1" smtClean="0">
              <a:solidFill>
                <a:srgbClr val="000066"/>
              </a:solidFill>
              <a:latin typeface="Tahoma" panose="020B0604030504040204" pitchFamily="34" charset="0"/>
              <a:ea typeface="Tahoma" panose="020B0604030504040204" pitchFamily="34" charset="0"/>
              <a:cs typeface="Tahoma" panose="020B0604030504040204" pitchFamily="34" charset="0"/>
            </a:rPr>
            <a:t>QoS</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4149322" y="527541"/>
        <a:ext cx="1321611" cy="665548"/>
      </dsp:txXfrm>
    </dsp:sp>
    <dsp:sp modelId="{664D67F8-E10F-44A0-A41F-6BFB8FBB8BDC}">
      <dsp:nvSpPr>
        <dsp:cNvPr id="0" name=""/>
        <dsp:cNvSpPr/>
      </dsp:nvSpPr>
      <dsp:spPr>
        <a:xfrm>
          <a:off x="3955363" y="2061738"/>
          <a:ext cx="290581" cy="26015"/>
        </a:xfrm>
        <a:custGeom>
          <a:avLst/>
          <a:gdLst/>
          <a:ahLst/>
          <a:cxnLst/>
          <a:rect l="0" t="0" r="0" b="0"/>
          <a:pathLst>
            <a:path>
              <a:moveTo>
                <a:pt x="0" y="13007"/>
              </a:moveTo>
              <a:lnTo>
                <a:pt x="290581"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a:off x="4093390" y="2067481"/>
        <a:ext cx="14529" cy="14529"/>
      </dsp:txXfrm>
    </dsp:sp>
    <dsp:sp modelId="{D46BD1FE-F199-4E40-BFDA-E26886257DFF}">
      <dsp:nvSpPr>
        <dsp:cNvPr id="0" name=""/>
        <dsp:cNvSpPr/>
      </dsp:nvSpPr>
      <dsp:spPr>
        <a:xfrm>
          <a:off x="4245945" y="1604133"/>
          <a:ext cx="1938767"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3. Optimize Usage &amp; Benefits of Spectrum</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4529871" y="1741972"/>
        <a:ext cx="1370915" cy="665548"/>
      </dsp:txXfrm>
    </dsp:sp>
    <dsp:sp modelId="{D98CC466-20DE-4E8A-81B3-C2960C4531A2}">
      <dsp:nvSpPr>
        <dsp:cNvPr id="0" name=""/>
        <dsp:cNvSpPr/>
      </dsp:nvSpPr>
      <dsp:spPr>
        <a:xfrm rot="1867928">
          <a:off x="3735240" y="2531610"/>
          <a:ext cx="605528" cy="26015"/>
        </a:xfrm>
        <a:custGeom>
          <a:avLst/>
          <a:gdLst/>
          <a:ahLst/>
          <a:cxnLst/>
          <a:rect l="0" t="0" r="0" b="0"/>
          <a:pathLst>
            <a:path>
              <a:moveTo>
                <a:pt x="0" y="13007"/>
              </a:moveTo>
              <a:lnTo>
                <a:pt x="605528"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a:off x="4022866" y="2529480"/>
        <a:ext cx="30276" cy="30276"/>
      </dsp:txXfrm>
    </dsp:sp>
    <dsp:sp modelId="{D6FE40F6-5CD5-4C0A-B45C-20125717F5BA}">
      <dsp:nvSpPr>
        <dsp:cNvPr id="0" name=""/>
        <dsp:cNvSpPr/>
      </dsp:nvSpPr>
      <dsp:spPr>
        <a:xfrm>
          <a:off x="3963985" y="2591372"/>
          <a:ext cx="1861163"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4. Promote ICT Innovation &amp; Investment Opportunities</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4236546" y="2729211"/>
        <a:ext cx="1316041" cy="665548"/>
      </dsp:txXfrm>
    </dsp:sp>
    <dsp:sp modelId="{954A9B1D-5C8F-480A-BA2A-E8D0A7DA8DBB}">
      <dsp:nvSpPr>
        <dsp:cNvPr id="0" name=""/>
        <dsp:cNvSpPr/>
      </dsp:nvSpPr>
      <dsp:spPr>
        <a:xfrm rot="5400000">
          <a:off x="2930869" y="2861557"/>
          <a:ext cx="658411" cy="26015"/>
        </a:xfrm>
        <a:custGeom>
          <a:avLst/>
          <a:gdLst/>
          <a:ahLst/>
          <a:cxnLst/>
          <a:rect l="0" t="0" r="0" b="0"/>
          <a:pathLst>
            <a:path>
              <a:moveTo>
                <a:pt x="0" y="13007"/>
              </a:moveTo>
              <a:lnTo>
                <a:pt x="658411"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a:off x="3243614" y="2858105"/>
        <a:ext cx="32920" cy="32920"/>
      </dsp:txXfrm>
    </dsp:sp>
    <dsp:sp modelId="{1986AE84-292B-41CF-815F-8740073A2F81}">
      <dsp:nvSpPr>
        <dsp:cNvPr id="0" name=""/>
        <dsp:cNvSpPr/>
      </dsp:nvSpPr>
      <dsp:spPr>
        <a:xfrm>
          <a:off x="2277015" y="3203771"/>
          <a:ext cx="1966119"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5. Facilitate Strategic Collaboration &amp; Partnership</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2564946" y="3341610"/>
        <a:ext cx="1390257" cy="665548"/>
      </dsp:txXfrm>
    </dsp:sp>
    <dsp:sp modelId="{0CC2857E-EB93-453E-B0DA-655F2CA9A1B8}">
      <dsp:nvSpPr>
        <dsp:cNvPr id="0" name=""/>
        <dsp:cNvSpPr/>
      </dsp:nvSpPr>
      <dsp:spPr>
        <a:xfrm rot="8846428">
          <a:off x="2261751" y="2528527"/>
          <a:ext cx="534578" cy="26015"/>
        </a:xfrm>
        <a:custGeom>
          <a:avLst/>
          <a:gdLst/>
          <a:ahLst/>
          <a:cxnLst/>
          <a:rect l="0" t="0" r="0" b="0"/>
          <a:pathLst>
            <a:path>
              <a:moveTo>
                <a:pt x="0" y="13007"/>
              </a:moveTo>
              <a:lnTo>
                <a:pt x="534578"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rot="10800000">
        <a:off x="2515675" y="2528170"/>
        <a:ext cx="26728" cy="26728"/>
      </dsp:txXfrm>
    </dsp:sp>
    <dsp:sp modelId="{5B5B7437-7069-45C7-8AB9-5A787AAB909B}">
      <dsp:nvSpPr>
        <dsp:cNvPr id="0" name=""/>
        <dsp:cNvSpPr/>
      </dsp:nvSpPr>
      <dsp:spPr>
        <a:xfrm>
          <a:off x="781322" y="2585414"/>
          <a:ext cx="1883950"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6. Protect &amp; Empower Consumers</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1057220" y="2723253"/>
        <a:ext cx="1332154" cy="665548"/>
      </dsp:txXfrm>
    </dsp:sp>
    <dsp:sp modelId="{552D6D46-BA6C-4134-B023-28435657FEA7}">
      <dsp:nvSpPr>
        <dsp:cNvPr id="0" name=""/>
        <dsp:cNvSpPr/>
      </dsp:nvSpPr>
      <dsp:spPr>
        <a:xfrm rot="10800000">
          <a:off x="2241676" y="2061738"/>
          <a:ext cx="323109" cy="26015"/>
        </a:xfrm>
        <a:custGeom>
          <a:avLst/>
          <a:gdLst/>
          <a:ahLst/>
          <a:cxnLst/>
          <a:rect l="0" t="0" r="0" b="0"/>
          <a:pathLst>
            <a:path>
              <a:moveTo>
                <a:pt x="0" y="13007"/>
              </a:moveTo>
              <a:lnTo>
                <a:pt x="323109"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rot="10800000">
        <a:off x="2395153" y="2066668"/>
        <a:ext cx="16155" cy="16155"/>
      </dsp:txXfrm>
    </dsp:sp>
    <dsp:sp modelId="{CCF0EB7B-8EF9-4391-A5D4-5F1C6F86F785}">
      <dsp:nvSpPr>
        <dsp:cNvPr id="0" name=""/>
        <dsp:cNvSpPr/>
      </dsp:nvSpPr>
      <dsp:spPr>
        <a:xfrm>
          <a:off x="287152" y="1604133"/>
          <a:ext cx="1954523"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7. Promote Fair Competition and Inclusive growth</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573385" y="1741972"/>
        <a:ext cx="1382057" cy="665548"/>
      </dsp:txXfrm>
    </dsp:sp>
    <dsp:sp modelId="{6D48C30F-4B84-4C42-A6A6-97141485B2CE}">
      <dsp:nvSpPr>
        <dsp:cNvPr id="0" name=""/>
        <dsp:cNvSpPr/>
      </dsp:nvSpPr>
      <dsp:spPr>
        <a:xfrm rot="12718728">
          <a:off x="2229032" y="1593655"/>
          <a:ext cx="562671" cy="26015"/>
        </a:xfrm>
        <a:custGeom>
          <a:avLst/>
          <a:gdLst/>
          <a:ahLst/>
          <a:cxnLst/>
          <a:rect l="0" t="0" r="0" b="0"/>
          <a:pathLst>
            <a:path>
              <a:moveTo>
                <a:pt x="0" y="13007"/>
              </a:moveTo>
              <a:lnTo>
                <a:pt x="562671" y="130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66"/>
            </a:solidFill>
          </a:endParaRPr>
        </a:p>
      </dsp:txBody>
      <dsp:txXfrm rot="10800000">
        <a:off x="2496300" y="1592596"/>
        <a:ext cx="28133" cy="28133"/>
      </dsp:txXfrm>
    </dsp:sp>
    <dsp:sp modelId="{BCF97ABE-6FBA-49F8-9496-0D984882A734}">
      <dsp:nvSpPr>
        <dsp:cNvPr id="0" name=""/>
        <dsp:cNvSpPr/>
      </dsp:nvSpPr>
      <dsp:spPr>
        <a:xfrm>
          <a:off x="637305" y="607683"/>
          <a:ext cx="2053606" cy="94122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8. Ensure Regulatory </a:t>
          </a:r>
          <a:r>
            <a:rPr lang="en-US" sz="1200" b="0"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Excellence</a:t>
          </a:r>
          <a:r>
            <a:rPr lang="en-US" sz="1200" b="1" kern="1200" dirty="0" smtClean="0">
              <a:solidFill>
                <a:srgbClr val="000066"/>
              </a:solidFill>
              <a:latin typeface="Tahoma" panose="020B0604030504040204" pitchFamily="34" charset="0"/>
              <a:ea typeface="Tahoma" panose="020B0604030504040204" pitchFamily="34" charset="0"/>
              <a:cs typeface="Tahoma" panose="020B0604030504040204" pitchFamily="34" charset="0"/>
            </a:rPr>
            <a:t> &amp; Operational Efficiency</a:t>
          </a:r>
          <a:endParaRPr lang="en-US" sz="1200" b="1" kern="1200" dirty="0">
            <a:solidFill>
              <a:srgbClr val="000066"/>
            </a:solidFill>
            <a:latin typeface="Tahoma" panose="020B0604030504040204" pitchFamily="34" charset="0"/>
            <a:ea typeface="Tahoma" panose="020B0604030504040204" pitchFamily="34" charset="0"/>
            <a:cs typeface="Tahoma" panose="020B0604030504040204" pitchFamily="34" charset="0"/>
          </a:endParaRPr>
        </a:p>
      </dsp:txBody>
      <dsp:txXfrm>
        <a:off x="938049" y="745522"/>
        <a:ext cx="1452118" cy="66554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37840" cy="464820"/>
          </a:xfrm>
          <a:prstGeom prst="rect">
            <a:avLst/>
          </a:prstGeom>
        </p:spPr>
        <p:txBody>
          <a:bodyPr vert="horz" lIns="93166" tIns="46583" rIns="93166" bIns="46583"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sz="quarter" idx="1"/>
          </p:nvPr>
        </p:nvSpPr>
        <p:spPr>
          <a:xfrm>
            <a:off x="3970940" y="2"/>
            <a:ext cx="3037840" cy="464820"/>
          </a:xfrm>
          <a:prstGeom prst="rect">
            <a:avLst/>
          </a:prstGeom>
        </p:spPr>
        <p:txBody>
          <a:bodyPr vert="horz" lIns="93166" tIns="46583" rIns="93166" bIns="46583" rtlCol="0"/>
          <a:lstStyle>
            <a:lvl1pPr algn="r" eaLnBrk="1" hangingPunct="1">
              <a:defRPr sz="1200">
                <a:latin typeface="Arial" charset="0"/>
              </a:defRPr>
            </a:lvl1pPr>
          </a:lstStyle>
          <a:p>
            <a:pPr>
              <a:defRPr/>
            </a:pPr>
            <a:fld id="{FB20E594-EDDE-4C3E-8B80-4B338CB426F3}" type="datetimeFigureOut">
              <a:rPr lang="en-US"/>
              <a:pPr>
                <a:defRPr/>
              </a:pPr>
              <a:t>11/8/2016</a:t>
            </a:fld>
            <a:endParaRPr lang="en-US"/>
          </a:p>
        </p:txBody>
      </p:sp>
      <p:sp>
        <p:nvSpPr>
          <p:cNvPr id="4" name="Footer Placeholder 3"/>
          <p:cNvSpPr>
            <a:spLocks noGrp="1"/>
          </p:cNvSpPr>
          <p:nvPr>
            <p:ph type="ftr" sz="quarter" idx="2"/>
          </p:nvPr>
        </p:nvSpPr>
        <p:spPr>
          <a:xfrm>
            <a:off x="2" y="8829967"/>
            <a:ext cx="3037840" cy="464820"/>
          </a:xfrm>
          <a:prstGeom prst="rect">
            <a:avLst/>
          </a:prstGeom>
        </p:spPr>
        <p:txBody>
          <a:bodyPr vert="horz" lIns="93166" tIns="46583" rIns="93166" bIns="46583" rtlCol="0" anchor="b"/>
          <a:lstStyle>
            <a:lvl1pPr algn="l" eaLnBrk="1" hangingPunct="1">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0940" y="8829967"/>
            <a:ext cx="3037840" cy="464820"/>
          </a:xfrm>
          <a:prstGeom prst="rect">
            <a:avLst/>
          </a:prstGeom>
        </p:spPr>
        <p:txBody>
          <a:bodyPr vert="horz" wrap="square" lIns="93166" tIns="46583" rIns="93166" bIns="46583" numCol="1" anchor="b" anchorCtr="0" compatLnSpc="1">
            <a:prstTxWarp prst="textNoShape">
              <a:avLst/>
            </a:prstTxWarp>
          </a:bodyPr>
          <a:lstStyle>
            <a:lvl1pPr algn="r" eaLnBrk="1" hangingPunct="1">
              <a:defRPr sz="1200" smtClean="0"/>
            </a:lvl1pPr>
          </a:lstStyle>
          <a:p>
            <a:pPr>
              <a:defRPr/>
            </a:pPr>
            <a:fld id="{F23B8896-D340-46DE-9C76-222460D7D74A}" type="slidenum">
              <a:rPr lang="en-US"/>
              <a:pPr>
                <a:defRPr/>
              </a:pPr>
              <a:t>‹#›</a:t>
            </a:fld>
            <a:endParaRPr lang="en-US"/>
          </a:p>
        </p:txBody>
      </p:sp>
    </p:spTree>
    <p:extLst>
      <p:ext uri="{BB962C8B-B14F-4D97-AF65-F5344CB8AC3E}">
        <p14:creationId xmlns:p14="http://schemas.microsoft.com/office/powerpoint/2010/main" val="3260974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37840" cy="464820"/>
          </a:xfrm>
          <a:prstGeom prst="rect">
            <a:avLst/>
          </a:prstGeom>
        </p:spPr>
        <p:txBody>
          <a:bodyPr vert="horz" lIns="93166" tIns="46583" rIns="93166" bIns="46583"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970940" y="2"/>
            <a:ext cx="3037840" cy="464820"/>
          </a:xfrm>
          <a:prstGeom prst="rect">
            <a:avLst/>
          </a:prstGeom>
        </p:spPr>
        <p:txBody>
          <a:bodyPr vert="horz" lIns="93166" tIns="46583" rIns="93166" bIns="46583" rtlCol="0"/>
          <a:lstStyle>
            <a:lvl1pPr algn="r" eaLnBrk="1" hangingPunct="1">
              <a:defRPr sz="1200">
                <a:latin typeface="Arial" charset="0"/>
              </a:defRPr>
            </a:lvl1pPr>
          </a:lstStyle>
          <a:p>
            <a:pPr>
              <a:defRPr/>
            </a:pPr>
            <a:fld id="{76AA149A-000A-4661-B48E-F166125131AE}" type="datetimeFigureOut">
              <a:rPr lang="en-US"/>
              <a:pPr>
                <a:defRPr/>
              </a:pPr>
              <a:t>11/8/2016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66" tIns="46583" rIns="93166" bIns="46583" rtlCol="0" anchor="ctr"/>
          <a:lstStyle/>
          <a:p>
            <a:pPr lvl="0"/>
            <a:endParaRPr lang="en-US" noProof="0" smtClean="0"/>
          </a:p>
        </p:txBody>
      </p:sp>
      <p:sp>
        <p:nvSpPr>
          <p:cNvPr id="5" name="Notes Placeholder 4"/>
          <p:cNvSpPr>
            <a:spLocks noGrp="1"/>
          </p:cNvSpPr>
          <p:nvPr>
            <p:ph type="body" sz="quarter" idx="3"/>
          </p:nvPr>
        </p:nvSpPr>
        <p:spPr>
          <a:xfrm>
            <a:off x="701041" y="4415792"/>
            <a:ext cx="5608320" cy="4183380"/>
          </a:xfrm>
          <a:prstGeom prst="rect">
            <a:avLst/>
          </a:prstGeom>
        </p:spPr>
        <p:txBody>
          <a:bodyPr vert="horz" lIns="93166" tIns="46583" rIns="93166" bIns="4658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2" y="8829967"/>
            <a:ext cx="3037840" cy="464820"/>
          </a:xfrm>
          <a:prstGeom prst="rect">
            <a:avLst/>
          </a:prstGeom>
        </p:spPr>
        <p:txBody>
          <a:bodyPr vert="horz" lIns="93166" tIns="46583" rIns="93166" bIns="46583"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970940" y="8829967"/>
            <a:ext cx="3037840" cy="464820"/>
          </a:xfrm>
          <a:prstGeom prst="rect">
            <a:avLst/>
          </a:prstGeom>
        </p:spPr>
        <p:txBody>
          <a:bodyPr vert="horz" wrap="square" lIns="93166" tIns="46583" rIns="93166" bIns="46583" numCol="1" anchor="b" anchorCtr="0" compatLnSpc="1">
            <a:prstTxWarp prst="textNoShape">
              <a:avLst/>
            </a:prstTxWarp>
          </a:bodyPr>
          <a:lstStyle>
            <a:lvl1pPr algn="r" eaLnBrk="1" hangingPunct="1">
              <a:defRPr sz="1200" smtClean="0"/>
            </a:lvl1pPr>
          </a:lstStyle>
          <a:p>
            <a:pPr>
              <a:defRPr/>
            </a:pPr>
            <a:fld id="{8775B975-6D65-45D7-A9B9-7262D12C1B46}" type="slidenum">
              <a:rPr lang="en-US"/>
              <a:pPr>
                <a:defRPr/>
              </a:pPr>
              <a:t>‹#›</a:t>
            </a:fld>
            <a:endParaRPr lang="en-US"/>
          </a:p>
        </p:txBody>
      </p:sp>
    </p:spTree>
    <p:extLst>
      <p:ext uri="{BB962C8B-B14F-4D97-AF65-F5344CB8AC3E}">
        <p14:creationId xmlns:p14="http://schemas.microsoft.com/office/powerpoint/2010/main" val="7421992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12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ABE49B7A-6D42-4D14-A0C4-B8BC836EF700}" type="slidenum">
              <a:rPr lang="en-US"/>
              <a:pPr/>
              <a:t>1</a:t>
            </a:fld>
            <a:endParaRPr lang="en-US"/>
          </a:p>
        </p:txBody>
      </p:sp>
    </p:spTree>
    <p:extLst>
      <p:ext uri="{BB962C8B-B14F-4D97-AF65-F5344CB8AC3E}">
        <p14:creationId xmlns:p14="http://schemas.microsoft.com/office/powerpoint/2010/main" val="477454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pPr/>
              <a:t>11</a:t>
            </a:fld>
            <a:endParaRPr lang="en-US"/>
          </a:p>
        </p:txBody>
      </p:sp>
    </p:spTree>
    <p:extLst>
      <p:ext uri="{BB962C8B-B14F-4D97-AF65-F5344CB8AC3E}">
        <p14:creationId xmlns:p14="http://schemas.microsoft.com/office/powerpoint/2010/main" val="768269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pPr/>
              <a:t>12</a:t>
            </a:fld>
            <a:endParaRPr lang="en-US"/>
          </a:p>
        </p:txBody>
      </p:sp>
    </p:spTree>
    <p:extLst>
      <p:ext uri="{BB962C8B-B14F-4D97-AF65-F5344CB8AC3E}">
        <p14:creationId xmlns:p14="http://schemas.microsoft.com/office/powerpoint/2010/main" val="768269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pPr/>
              <a:t>23</a:t>
            </a:fld>
            <a:endParaRPr lang="en-US"/>
          </a:p>
        </p:txBody>
      </p:sp>
    </p:spTree>
    <p:extLst>
      <p:ext uri="{BB962C8B-B14F-4D97-AF65-F5344CB8AC3E}">
        <p14:creationId xmlns:p14="http://schemas.microsoft.com/office/powerpoint/2010/main" val="768269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775B975-6D65-45D7-A9B9-7262D12C1B46}" type="slidenum">
              <a:rPr lang="en-US" smtClean="0"/>
              <a:pPr>
                <a:defRPr/>
              </a:pPr>
              <a:t>25</a:t>
            </a:fld>
            <a:endParaRPr lang="en-US"/>
          </a:p>
        </p:txBody>
      </p:sp>
    </p:spTree>
    <p:extLst>
      <p:ext uri="{BB962C8B-B14F-4D97-AF65-F5344CB8AC3E}">
        <p14:creationId xmlns:p14="http://schemas.microsoft.com/office/powerpoint/2010/main" val="3035967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pPr/>
              <a:t>29</a:t>
            </a:fld>
            <a:endParaRPr lang="en-US"/>
          </a:p>
        </p:txBody>
      </p:sp>
    </p:spTree>
    <p:extLst>
      <p:ext uri="{BB962C8B-B14F-4D97-AF65-F5344CB8AC3E}">
        <p14:creationId xmlns:p14="http://schemas.microsoft.com/office/powerpoint/2010/main" val="768269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05B78BC4-0311-4813-A480-D70E519819A0}" type="slidenum">
              <a:rPr lang="en-US"/>
              <a:pPr/>
              <a:t>33</a:t>
            </a:fld>
            <a:endParaRPr lang="en-US"/>
          </a:p>
        </p:txBody>
      </p:sp>
    </p:spTree>
    <p:extLst>
      <p:ext uri="{BB962C8B-B14F-4D97-AF65-F5344CB8AC3E}">
        <p14:creationId xmlns:p14="http://schemas.microsoft.com/office/powerpoint/2010/main" val="3809763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05B78BC4-0311-4813-A480-D70E519819A0}" type="slidenum">
              <a:rPr lang="en-US"/>
              <a:pPr/>
              <a:t>34</a:t>
            </a:fld>
            <a:endParaRPr lang="en-US"/>
          </a:p>
        </p:txBody>
      </p:sp>
    </p:spTree>
    <p:extLst>
      <p:ext uri="{BB962C8B-B14F-4D97-AF65-F5344CB8AC3E}">
        <p14:creationId xmlns:p14="http://schemas.microsoft.com/office/powerpoint/2010/main" val="3809763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6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259950E7-F04E-4514-9AA8-5BF2E855437F}" type="slidenum">
              <a:rPr lang="en-US"/>
              <a:pPr/>
              <a:t>35</a:t>
            </a:fld>
            <a:endParaRPr lang="en-US"/>
          </a:p>
        </p:txBody>
      </p:sp>
    </p:spTree>
    <p:extLst>
      <p:ext uri="{BB962C8B-B14F-4D97-AF65-F5344CB8AC3E}">
        <p14:creationId xmlns:p14="http://schemas.microsoft.com/office/powerpoint/2010/main" val="3315352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BA7729F6-9033-4531-8376-170D9B4C1D0F}" type="slidenum">
              <a:rPr lang="en-US"/>
              <a:pPr/>
              <a:t>3</a:t>
            </a:fld>
            <a:endParaRPr lang="en-US"/>
          </a:p>
        </p:txBody>
      </p:sp>
    </p:spTree>
    <p:extLst>
      <p:ext uri="{BB962C8B-B14F-4D97-AF65-F5344CB8AC3E}">
        <p14:creationId xmlns:p14="http://schemas.microsoft.com/office/powerpoint/2010/main" val="872735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BA7729F6-9033-4531-8376-170D9B4C1D0F}" type="slidenum">
              <a:rPr lang="en-US"/>
              <a:pPr/>
              <a:t>4</a:t>
            </a:fld>
            <a:endParaRPr lang="en-US"/>
          </a:p>
        </p:txBody>
      </p:sp>
    </p:spTree>
    <p:extLst>
      <p:ext uri="{BB962C8B-B14F-4D97-AF65-F5344CB8AC3E}">
        <p14:creationId xmlns:p14="http://schemas.microsoft.com/office/powerpoint/2010/main" val="1142436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BA7729F6-9033-4531-8376-170D9B4C1D0F}" type="slidenum">
              <a:rPr lang="en-US"/>
              <a:pPr/>
              <a:t>5</a:t>
            </a:fld>
            <a:endParaRPr lang="en-US"/>
          </a:p>
        </p:txBody>
      </p:sp>
    </p:spTree>
    <p:extLst>
      <p:ext uri="{BB962C8B-B14F-4D97-AF65-F5344CB8AC3E}">
        <p14:creationId xmlns:p14="http://schemas.microsoft.com/office/powerpoint/2010/main" val="872735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BA7729F6-9033-4531-8376-170D9B4C1D0F}" type="slidenum">
              <a:rPr lang="en-US"/>
              <a:pPr/>
              <a:t>6</a:t>
            </a:fld>
            <a:endParaRPr lang="en-US"/>
          </a:p>
        </p:txBody>
      </p:sp>
    </p:spTree>
    <p:extLst>
      <p:ext uri="{BB962C8B-B14F-4D97-AF65-F5344CB8AC3E}">
        <p14:creationId xmlns:p14="http://schemas.microsoft.com/office/powerpoint/2010/main" val="872735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922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E8C4E231-4BC9-406A-9690-BF8B722A7D7B}" type="slidenum">
              <a:rPr lang="en-US"/>
              <a:pPr/>
              <a:t>7</a:t>
            </a:fld>
            <a:endParaRPr lang="en-US"/>
          </a:p>
        </p:txBody>
      </p:sp>
    </p:spTree>
    <p:extLst>
      <p:ext uri="{BB962C8B-B14F-4D97-AF65-F5344CB8AC3E}">
        <p14:creationId xmlns:p14="http://schemas.microsoft.com/office/powerpoint/2010/main" val="3447668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307582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F8F7665F-3F0C-45AC-9E3C-D4CE2E236A52}" type="slidenum">
              <a:rPr lang="en-US">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307582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922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6974" indent="-291144">
              <a:defRPr>
                <a:solidFill>
                  <a:schemeClr val="tx1"/>
                </a:solidFill>
                <a:latin typeface="Arial" panose="020B0604020202020204" pitchFamily="34" charset="0"/>
              </a:defRPr>
            </a:lvl2pPr>
            <a:lvl3pPr marL="1164576" indent="-232915">
              <a:defRPr>
                <a:solidFill>
                  <a:schemeClr val="tx1"/>
                </a:solidFill>
                <a:latin typeface="Arial" panose="020B0604020202020204" pitchFamily="34" charset="0"/>
              </a:defRPr>
            </a:lvl3pPr>
            <a:lvl4pPr marL="1630405" indent="-232915">
              <a:defRPr>
                <a:solidFill>
                  <a:schemeClr val="tx1"/>
                </a:solidFill>
                <a:latin typeface="Arial" panose="020B0604020202020204" pitchFamily="34" charset="0"/>
              </a:defRPr>
            </a:lvl4pPr>
            <a:lvl5pPr marL="2096236" indent="-232915">
              <a:defRPr>
                <a:solidFill>
                  <a:schemeClr val="tx1"/>
                </a:solidFill>
                <a:latin typeface="Arial" panose="020B0604020202020204" pitchFamily="34" charset="0"/>
              </a:defRPr>
            </a:lvl5pPr>
            <a:lvl6pPr marL="2562066" indent="-232915" eaLnBrk="0" fontAlgn="base" hangingPunct="0">
              <a:spcBef>
                <a:spcPct val="0"/>
              </a:spcBef>
              <a:spcAft>
                <a:spcPct val="0"/>
              </a:spcAft>
              <a:defRPr>
                <a:solidFill>
                  <a:schemeClr val="tx1"/>
                </a:solidFill>
                <a:latin typeface="Arial" panose="020B0604020202020204" pitchFamily="34" charset="0"/>
              </a:defRPr>
            </a:lvl6pPr>
            <a:lvl7pPr marL="3027896" indent="-232915" eaLnBrk="0" fontAlgn="base" hangingPunct="0">
              <a:spcBef>
                <a:spcPct val="0"/>
              </a:spcBef>
              <a:spcAft>
                <a:spcPct val="0"/>
              </a:spcAft>
              <a:defRPr>
                <a:solidFill>
                  <a:schemeClr val="tx1"/>
                </a:solidFill>
                <a:latin typeface="Arial" panose="020B0604020202020204" pitchFamily="34" charset="0"/>
              </a:defRPr>
            </a:lvl7pPr>
            <a:lvl8pPr marL="3493727" indent="-232915" eaLnBrk="0" fontAlgn="base" hangingPunct="0">
              <a:spcBef>
                <a:spcPct val="0"/>
              </a:spcBef>
              <a:spcAft>
                <a:spcPct val="0"/>
              </a:spcAft>
              <a:defRPr>
                <a:solidFill>
                  <a:schemeClr val="tx1"/>
                </a:solidFill>
                <a:latin typeface="Arial" panose="020B0604020202020204" pitchFamily="34" charset="0"/>
              </a:defRPr>
            </a:lvl8pPr>
            <a:lvl9pPr marL="3959556" indent="-232915" eaLnBrk="0" fontAlgn="base" hangingPunct="0">
              <a:spcBef>
                <a:spcPct val="0"/>
              </a:spcBef>
              <a:spcAft>
                <a:spcPct val="0"/>
              </a:spcAft>
              <a:defRPr>
                <a:solidFill>
                  <a:schemeClr val="tx1"/>
                </a:solidFill>
                <a:latin typeface="Arial" panose="020B0604020202020204" pitchFamily="34" charset="0"/>
              </a:defRPr>
            </a:lvl9pPr>
          </a:lstStyle>
          <a:p>
            <a:fld id="{E8C4E231-4BC9-406A-9690-BF8B722A7D7B}" type="slidenum">
              <a:rPr lang="en-US"/>
              <a:pPr/>
              <a:t>10</a:t>
            </a:fld>
            <a:endParaRPr lang="en-US"/>
          </a:p>
        </p:txBody>
      </p:sp>
    </p:spTree>
    <p:extLst>
      <p:ext uri="{BB962C8B-B14F-4D97-AF65-F5344CB8AC3E}">
        <p14:creationId xmlns:p14="http://schemas.microsoft.com/office/powerpoint/2010/main" val="3447668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8467"/>
              <a:ext cx="1343472" cy="5698672"/>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9181476" y="3048000"/>
              <a:ext cx="3010524"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603442" y="-8467"/>
              <a:ext cx="258538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9" name="Rectangle 27"/>
          <p:cNvSpPr/>
          <p:nvPr userDrawn="1"/>
        </p:nvSpPr>
        <p:spPr>
          <a:xfrm rot="10800000">
            <a:off x="0" y="3746"/>
            <a:ext cx="1321028" cy="6866467"/>
          </a:xfrm>
          <a:custGeom>
            <a:avLst/>
            <a:gdLst>
              <a:gd name="connsiteX0" fmla="*/ 0 w 2858013"/>
              <a:gd name="connsiteY0" fmla="*/ 0 h 6866467"/>
              <a:gd name="connsiteX1" fmla="*/ 2858013 w 2858013"/>
              <a:gd name="connsiteY1" fmla="*/ 0 h 6866467"/>
              <a:gd name="connsiteX2" fmla="*/ 2858013 w 2858013"/>
              <a:gd name="connsiteY2" fmla="*/ 6866467 h 6866467"/>
              <a:gd name="connsiteX3" fmla="*/ 2848322 w 2858013"/>
              <a:gd name="connsiteY3" fmla="*/ 6866467 h 6866467"/>
              <a:gd name="connsiteX4" fmla="*/ 0 w 2858013"/>
              <a:gd name="connsiteY4" fmla="*/ 0 h 6866467"/>
              <a:gd name="connsiteX0" fmla="*/ 0 w 1460331"/>
              <a:gd name="connsiteY0" fmla="*/ 0 h 6866467"/>
              <a:gd name="connsiteX1" fmla="*/ 1460331 w 1460331"/>
              <a:gd name="connsiteY1" fmla="*/ 0 h 6866467"/>
              <a:gd name="connsiteX2" fmla="*/ 1460331 w 1460331"/>
              <a:gd name="connsiteY2" fmla="*/ 6866467 h 6866467"/>
              <a:gd name="connsiteX3" fmla="*/ 1450640 w 1460331"/>
              <a:gd name="connsiteY3" fmla="*/ 6866467 h 6866467"/>
              <a:gd name="connsiteX4" fmla="*/ 0 w 1460331"/>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331" h="6866467">
                <a:moveTo>
                  <a:pt x="0" y="0"/>
                </a:moveTo>
                <a:lnTo>
                  <a:pt x="1460331" y="0"/>
                </a:lnTo>
                <a:lnTo>
                  <a:pt x="1460331" y="6866467"/>
                </a:lnTo>
                <a:lnTo>
                  <a:pt x="1450640" y="6866467"/>
                </a:lnTo>
                <a:lnTo>
                  <a:pt x="0" y="0"/>
                </a:lnTo>
                <a:close/>
              </a:path>
            </a:pathLst>
          </a:custGeom>
          <a:solidFill>
            <a:srgbClr val="286D9F">
              <a:alpha val="76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51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5186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31406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8592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79086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4805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3842333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7204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1600"/>
            </a:lvl1pPr>
          </a:lstStyle>
          <a:p>
            <a:fld id="{47333891-D5E7-4C7B-BF1D-E855E53CB5A8}" type="slidenum">
              <a:rPr lang="en-US" smtClean="0"/>
              <a:pPr/>
              <a:t>‹#›</a:t>
            </a:fld>
            <a:endParaRPr lang="en-US" dirty="0"/>
          </a:p>
        </p:txBody>
      </p:sp>
    </p:spTree>
    <p:extLst>
      <p:ext uri="{BB962C8B-B14F-4D97-AF65-F5344CB8AC3E}">
        <p14:creationId xmlns:p14="http://schemas.microsoft.com/office/powerpoint/2010/main" val="65158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37355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14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7205133" y="6041362"/>
            <a:ext cx="911939" cy="365125"/>
          </a:xfrm>
          <a:prstGeom prst="rect">
            <a:avLst/>
          </a:prstGeom>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6251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7205133" y="6041362"/>
            <a:ext cx="911939"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5420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205133" y="6041362"/>
            <a:ext cx="911939" cy="365125"/>
          </a:xfrm>
          <a:prstGeom prst="rect">
            <a:avLst/>
          </a:prstGeo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9742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4164152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endParaRPr lang="en-US" dirty="0"/>
          </a:p>
        </p:txBody>
      </p:sp>
    </p:spTree>
    <p:extLst>
      <p:ext uri="{BB962C8B-B14F-4D97-AF65-F5344CB8AC3E}">
        <p14:creationId xmlns:p14="http://schemas.microsoft.com/office/powerpoint/2010/main" val="186565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4" name="Group 43"/>
          <p:cNvGrpSpPr/>
          <p:nvPr/>
        </p:nvGrpSpPr>
        <p:grpSpPr>
          <a:xfrm>
            <a:off x="10520424" y="-8467"/>
            <a:ext cx="1671575" cy="6866467"/>
            <a:chOff x="8932333" y="-8467"/>
            <a:chExt cx="3259667" cy="6866467"/>
          </a:xfrm>
        </p:grpSpPr>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1784439" y="310736"/>
            <a:ext cx="8596668" cy="958024"/>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35360" y="1722243"/>
            <a:ext cx="1103523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91344" y="6492875"/>
            <a:ext cx="4968552" cy="278737"/>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238367" y="6448251"/>
            <a:ext cx="683339" cy="365125"/>
          </a:xfrm>
          <a:prstGeom prst="rect">
            <a:avLst/>
          </a:prstGeom>
        </p:spPr>
        <p:txBody>
          <a:bodyPr vert="horz" lIns="91440" tIns="45720" rIns="91440" bIns="45720" rtlCol="0" anchor="ctr"/>
          <a:lstStyle>
            <a:lvl1pPr algn="ctr">
              <a:defRPr sz="1200">
                <a:solidFill>
                  <a:srgbClr val="286D9F"/>
                </a:solidFill>
                <a:latin typeface="Eras Demi ITC" panose="020B0805030504020804" pitchFamily="34" charset="0"/>
              </a:defRPr>
            </a:lvl1pPr>
          </a:lstStyle>
          <a:p>
            <a:fld id="{D57F1E4F-1CFF-5643-939E-217C01CDF565}" type="slidenum">
              <a:rPr lang="en-US" smtClean="0"/>
              <a:pPr/>
              <a:t>‹#›</a:t>
            </a:fld>
            <a:endParaRPr lang="en-US" dirty="0"/>
          </a:p>
        </p:txBody>
      </p:sp>
      <p:pic>
        <p:nvPicPr>
          <p:cNvPr id="7" name="Picture 6"/>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885545" y="5915959"/>
            <a:ext cx="1125791" cy="753401"/>
          </a:xfrm>
          <a:prstGeom prst="rect">
            <a:avLst/>
          </a:prstGeom>
        </p:spPr>
      </p:pic>
      <p:pic>
        <p:nvPicPr>
          <p:cNvPr id="8" name="Picture 7"/>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08009" y="172468"/>
            <a:ext cx="1179479" cy="1024284"/>
          </a:xfrm>
          <a:prstGeom prst="rect">
            <a:avLst/>
          </a:prstGeom>
        </p:spPr>
      </p:pic>
      <p:sp>
        <p:nvSpPr>
          <p:cNvPr id="4" name="Rectangle 3"/>
          <p:cNvSpPr/>
          <p:nvPr userDrawn="1"/>
        </p:nvSpPr>
        <p:spPr>
          <a:xfrm>
            <a:off x="-24680" y="2860"/>
            <a:ext cx="199987" cy="6855140"/>
          </a:xfrm>
          <a:prstGeom prst="rect">
            <a:avLst/>
          </a:prstGeom>
          <a:solidFill>
            <a:srgbClr val="286D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079064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hf hdr="0" ftr="0" dt="0"/>
  <p:txStyles>
    <p:titleStyle>
      <a:lvl1pPr algn="ctr" defTabSz="457200" rtl="0" eaLnBrk="1" latinLnBrk="0" hangingPunct="1">
        <a:spcBef>
          <a:spcPct val="0"/>
        </a:spcBef>
        <a:buNone/>
        <a:defRPr sz="4400" kern="1200">
          <a:solidFill>
            <a:srgbClr val="004479"/>
          </a:solidFill>
          <a:latin typeface="Eras Demi ITC" panose="020B08050305040208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auto">
          <a:xfrm>
            <a:off x="1631504" y="1772816"/>
            <a:ext cx="8208912" cy="4742432"/>
          </a:xfrm>
          <a:noFill/>
          <a:ln>
            <a:noFill/>
            <a:miter lim="800000"/>
            <a:headEnd/>
            <a:tailEnd/>
          </a:ln>
        </p:spPr>
        <p:txBody>
          <a:bodyPr vert="horz" wrap="square" lIns="91440" tIns="45720" rIns="91440" bIns="45720" numCol="1" rtlCol="0" anchor="t" anchorCtr="0" compatLnSpc="1">
            <a:prstTxWarp prst="textNoShape">
              <a:avLst/>
            </a:prstTxWarp>
            <a:noAutofit/>
          </a:bodyPr>
          <a:lstStyle/>
          <a:p>
            <a:pPr algn="ctr"/>
            <a:r>
              <a:rPr lang="en-US" sz="3200" b="1" dirty="0">
                <a:solidFill>
                  <a:srgbClr val="000066"/>
                </a:solidFill>
                <a:latin typeface="Garamond"/>
                <a:cs typeface="Garamond"/>
              </a:rPr>
              <a:t>THE NATIONAL BROADBAND PLAN </a:t>
            </a:r>
            <a:r>
              <a:rPr lang="en-US" sz="3200" b="1" dirty="0" smtClean="0">
                <a:solidFill>
                  <a:srgbClr val="000066"/>
                </a:solidFill>
                <a:latin typeface="Garamond"/>
                <a:cs typeface="Garamond"/>
              </a:rPr>
              <a:t/>
            </a:r>
            <a:br>
              <a:rPr lang="en-US" sz="3200" b="1" dirty="0" smtClean="0">
                <a:solidFill>
                  <a:srgbClr val="000066"/>
                </a:solidFill>
                <a:latin typeface="Garamond"/>
                <a:cs typeface="Garamond"/>
              </a:rPr>
            </a:br>
            <a:r>
              <a:rPr lang="en-US" sz="2800" b="1" dirty="0" smtClean="0">
                <a:solidFill>
                  <a:srgbClr val="000066"/>
                </a:solidFill>
                <a:latin typeface="Garamond"/>
                <a:cs typeface="Garamond"/>
              </a:rPr>
              <a:t>AS </a:t>
            </a:r>
            <a:r>
              <a:rPr lang="en-US" sz="2800" b="1" dirty="0">
                <a:solidFill>
                  <a:srgbClr val="000066"/>
                </a:solidFill>
                <a:latin typeface="Garamond"/>
                <a:cs typeface="Garamond"/>
              </a:rPr>
              <a:t>A CATALYST FOR SOCIAL </a:t>
            </a:r>
            <a:r>
              <a:rPr lang="en-US" sz="2800" b="1" dirty="0" smtClean="0">
                <a:solidFill>
                  <a:srgbClr val="000066"/>
                </a:solidFill>
                <a:latin typeface="Garamond"/>
                <a:cs typeface="Garamond"/>
              </a:rPr>
              <a:t>AND </a:t>
            </a:r>
            <a:br>
              <a:rPr lang="en-US" sz="2800" b="1" dirty="0" smtClean="0">
                <a:solidFill>
                  <a:srgbClr val="000066"/>
                </a:solidFill>
                <a:latin typeface="Garamond"/>
                <a:cs typeface="Garamond"/>
              </a:rPr>
            </a:br>
            <a:r>
              <a:rPr lang="en-US" sz="2800" b="1" dirty="0" smtClean="0">
                <a:solidFill>
                  <a:srgbClr val="000066"/>
                </a:solidFill>
                <a:latin typeface="Garamond"/>
                <a:cs typeface="Garamond"/>
              </a:rPr>
              <a:t>ECONOMIC TRANSFORMATION -  </a:t>
            </a:r>
            <a:br>
              <a:rPr lang="en-US" sz="2800" b="1" dirty="0" smtClean="0">
                <a:solidFill>
                  <a:srgbClr val="000066"/>
                </a:solidFill>
                <a:latin typeface="Garamond"/>
                <a:cs typeface="Garamond"/>
              </a:rPr>
            </a:br>
            <a:r>
              <a:rPr lang="en-US" sz="3200" b="1" dirty="0" smtClean="0">
                <a:solidFill>
                  <a:srgbClr val="000066"/>
                </a:solidFill>
                <a:latin typeface="Garamond"/>
                <a:cs typeface="Garamond"/>
              </a:rPr>
              <a:t>THE </a:t>
            </a:r>
            <a:r>
              <a:rPr lang="en-US" sz="3200" b="1" dirty="0">
                <a:solidFill>
                  <a:srgbClr val="000066"/>
                </a:solidFill>
                <a:latin typeface="Garamond"/>
                <a:cs typeface="Garamond"/>
              </a:rPr>
              <a:t>NCC </a:t>
            </a:r>
            <a:r>
              <a:rPr lang="en-US" sz="3200" b="1" dirty="0" smtClean="0">
                <a:solidFill>
                  <a:srgbClr val="000066"/>
                </a:solidFill>
                <a:latin typeface="Garamond"/>
                <a:cs typeface="Garamond"/>
              </a:rPr>
              <a:t>MANDATE</a:t>
            </a:r>
            <a:r>
              <a:rPr lang="en-US" sz="3600" b="1" dirty="0">
                <a:solidFill>
                  <a:srgbClr val="000066"/>
                </a:solidFill>
                <a:latin typeface="Garamond"/>
                <a:cs typeface="Garamond"/>
              </a:rPr>
              <a:t/>
            </a:r>
            <a:br>
              <a:rPr lang="en-US" sz="3600" b="1" dirty="0">
                <a:solidFill>
                  <a:srgbClr val="000066"/>
                </a:solidFill>
                <a:latin typeface="Garamond"/>
                <a:cs typeface="Garamond"/>
              </a:rPr>
            </a:br>
            <a:r>
              <a:rPr lang="en-US" sz="1000" b="1" dirty="0">
                <a:solidFill>
                  <a:srgbClr val="000066"/>
                </a:solidFill>
                <a:latin typeface="Garamond"/>
                <a:cs typeface="Garamond"/>
              </a:rPr>
              <a:t/>
            </a:r>
            <a:br>
              <a:rPr lang="en-US" sz="1000" b="1" dirty="0">
                <a:solidFill>
                  <a:srgbClr val="000066"/>
                </a:solidFill>
                <a:latin typeface="Garamond"/>
                <a:cs typeface="Garamond"/>
              </a:rPr>
            </a:br>
            <a:r>
              <a:rPr lang="en-US" sz="2800" b="1" dirty="0" smtClean="0">
                <a:solidFill>
                  <a:srgbClr val="000066"/>
                </a:solidFill>
                <a:latin typeface="Garamond"/>
                <a:cs typeface="Garamond"/>
              </a:rPr>
              <a:t>by</a:t>
            </a:r>
            <a:br>
              <a:rPr lang="en-US" sz="2800" b="1" dirty="0" smtClean="0">
                <a:solidFill>
                  <a:srgbClr val="000066"/>
                </a:solidFill>
                <a:latin typeface="Garamond"/>
                <a:cs typeface="Garamond"/>
              </a:rPr>
            </a:br>
            <a:r>
              <a:rPr lang="en-US" sz="1000" b="1" dirty="0">
                <a:solidFill>
                  <a:srgbClr val="000066"/>
                </a:solidFill>
                <a:latin typeface="Garamond"/>
                <a:cs typeface="Garamond"/>
              </a:rPr>
              <a:t/>
            </a:r>
            <a:br>
              <a:rPr lang="en-US" sz="1000" b="1" dirty="0">
                <a:solidFill>
                  <a:srgbClr val="000066"/>
                </a:solidFill>
                <a:latin typeface="Garamond"/>
                <a:cs typeface="Garamond"/>
              </a:rPr>
            </a:br>
            <a:r>
              <a:rPr lang="en-US" sz="2400" b="1" dirty="0" smtClean="0">
                <a:solidFill>
                  <a:srgbClr val="000066"/>
                </a:solidFill>
                <a:latin typeface="Garamond"/>
                <a:cs typeface="Garamond"/>
              </a:rPr>
              <a:t>Prof</a:t>
            </a:r>
            <a:r>
              <a:rPr lang="en-US" sz="2400" b="1" dirty="0">
                <a:solidFill>
                  <a:srgbClr val="000066"/>
                </a:solidFill>
                <a:latin typeface="Garamond"/>
                <a:cs typeface="Garamond"/>
              </a:rPr>
              <a:t>. Umar Garba Danbatta, </a:t>
            </a:r>
            <a:r>
              <a:rPr lang="en-US" sz="1800" b="1" dirty="0">
                <a:solidFill>
                  <a:srgbClr val="000066"/>
                </a:solidFill>
                <a:latin typeface="Garamond"/>
                <a:cs typeface="Garamond"/>
              </a:rPr>
              <a:t>FNSE, FRAES</a:t>
            </a:r>
            <a:r>
              <a:rPr lang="en-US" sz="1400" b="1" dirty="0">
                <a:solidFill>
                  <a:srgbClr val="000066"/>
                </a:solidFill>
                <a:latin typeface="Garamond"/>
                <a:cs typeface="Garamond"/>
              </a:rPr>
              <a:t/>
            </a:r>
            <a:br>
              <a:rPr lang="en-US" sz="1400" b="1" dirty="0">
                <a:solidFill>
                  <a:srgbClr val="000066"/>
                </a:solidFill>
                <a:latin typeface="Garamond"/>
                <a:cs typeface="Garamond"/>
              </a:rPr>
            </a:br>
            <a:r>
              <a:rPr lang="en-US" sz="1800" b="1" dirty="0">
                <a:solidFill>
                  <a:srgbClr val="000066"/>
                </a:solidFill>
                <a:latin typeface="Garamond"/>
                <a:cs typeface="Garamond"/>
              </a:rPr>
              <a:t>Executive Vice Chairman/Chief Executive Officer </a:t>
            </a:r>
            <a:br>
              <a:rPr lang="en-US" sz="1800" b="1" dirty="0">
                <a:solidFill>
                  <a:srgbClr val="000066"/>
                </a:solidFill>
                <a:latin typeface="Garamond"/>
                <a:cs typeface="Garamond"/>
              </a:rPr>
            </a:br>
            <a:r>
              <a:rPr lang="en-US" sz="1800" b="1" dirty="0">
                <a:solidFill>
                  <a:srgbClr val="000066"/>
                </a:solidFill>
                <a:latin typeface="Garamond"/>
                <a:cs typeface="Garamond"/>
              </a:rPr>
              <a:t>Nigerian Communications Commission</a:t>
            </a:r>
            <a:r>
              <a:rPr lang="en-US" sz="2000" b="1" dirty="0">
                <a:solidFill>
                  <a:srgbClr val="000066"/>
                </a:solidFill>
                <a:latin typeface="Garamond"/>
                <a:cs typeface="Garamond"/>
              </a:rPr>
              <a:t/>
            </a:r>
            <a:br>
              <a:rPr lang="en-US" sz="2000" b="1" dirty="0">
                <a:solidFill>
                  <a:srgbClr val="000066"/>
                </a:solidFill>
                <a:latin typeface="Garamond"/>
                <a:cs typeface="Garamond"/>
              </a:rPr>
            </a:br>
            <a:r>
              <a:rPr lang="en-US" sz="1800" b="1" dirty="0">
                <a:solidFill>
                  <a:srgbClr val="000066"/>
                </a:solidFill>
                <a:latin typeface="Garamond"/>
                <a:cs typeface="Garamond"/>
              </a:rPr>
              <a:t/>
            </a:r>
            <a:br>
              <a:rPr lang="en-US" sz="1800" b="1" dirty="0">
                <a:solidFill>
                  <a:srgbClr val="000066"/>
                </a:solidFill>
                <a:latin typeface="Garamond"/>
                <a:cs typeface="Garamond"/>
              </a:rPr>
            </a:br>
            <a:r>
              <a:rPr lang="en-US" sz="1600" b="1" dirty="0">
                <a:solidFill>
                  <a:srgbClr val="000066"/>
                </a:solidFill>
                <a:latin typeface="Garamond"/>
                <a:cs typeface="Garamond"/>
              </a:rPr>
              <a:t>A Presentation to The Nigerian Academy of Engineering </a:t>
            </a:r>
            <a:br>
              <a:rPr lang="en-US" sz="1600" b="1" dirty="0">
                <a:solidFill>
                  <a:srgbClr val="000066"/>
                </a:solidFill>
                <a:latin typeface="Garamond"/>
                <a:cs typeface="Garamond"/>
              </a:rPr>
            </a:br>
            <a:r>
              <a:rPr lang="en-US" sz="1600" b="1" dirty="0">
                <a:solidFill>
                  <a:srgbClr val="000066"/>
                </a:solidFill>
                <a:latin typeface="Garamond"/>
                <a:cs typeface="Garamond"/>
              </a:rPr>
              <a:t>at the Transcorp Hilton, Abuja</a:t>
            </a:r>
            <a:br>
              <a:rPr lang="en-US" sz="1600" b="1" dirty="0">
                <a:solidFill>
                  <a:srgbClr val="000066"/>
                </a:solidFill>
                <a:latin typeface="Garamond"/>
                <a:cs typeface="Garamond"/>
              </a:rPr>
            </a:br>
            <a:r>
              <a:rPr lang="en-US" sz="900" b="1" dirty="0">
                <a:solidFill>
                  <a:srgbClr val="000066"/>
                </a:solidFill>
                <a:latin typeface="Garamond"/>
                <a:cs typeface="Garamond"/>
              </a:rPr>
              <a:t/>
            </a:r>
            <a:br>
              <a:rPr lang="en-US" sz="900" b="1" dirty="0">
                <a:solidFill>
                  <a:srgbClr val="000066"/>
                </a:solidFill>
                <a:latin typeface="Garamond"/>
                <a:cs typeface="Garamond"/>
              </a:rPr>
            </a:br>
            <a:r>
              <a:rPr lang="en-US" sz="1800" b="1" dirty="0">
                <a:solidFill>
                  <a:srgbClr val="000066"/>
                </a:solidFill>
                <a:latin typeface="Garamond"/>
                <a:cs typeface="Garamond"/>
              </a:rPr>
              <a:t>November 9, 2016</a:t>
            </a:r>
            <a:endParaRPr lang="en-US" sz="2000" b="1" dirty="0">
              <a:solidFill>
                <a:srgbClr val="000066"/>
              </a:solidFill>
              <a:latin typeface="Garamond"/>
              <a:cs typeface="Garamond"/>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0456" y="5517232"/>
            <a:ext cx="1814115" cy="121404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7861" y="116632"/>
            <a:ext cx="1824203" cy="158417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9416" y="1214399"/>
            <a:ext cx="10081120" cy="1015663"/>
          </a:xfrm>
          <a:prstGeom prst="rect">
            <a:avLst/>
          </a:prstGeom>
        </p:spPr>
        <p:txBody>
          <a:bodyPr wrap="square">
            <a:spAutoFit/>
          </a:bodyPr>
          <a:lstStyle/>
          <a:p>
            <a:pPr marL="342900" lvl="1" indent="-342900" algn="just">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The NCC deliberately developed a strategic vision centred on eight (8) pillars to address the NBP challenges and ensure the attainment of 30% broadband penetration by 2018, among others.</a:t>
            </a:r>
          </a:p>
          <a:p>
            <a:pPr marL="400050" lvl="2" algn="just"/>
            <a:r>
              <a:rPr lang="en-GB" sz="2000" dirty="0">
                <a:solidFill>
                  <a:srgbClr val="000066"/>
                </a:solidFill>
                <a:latin typeface="Garamond"/>
                <a:ea typeface="Tahoma" panose="020B0604030504040204" pitchFamily="34" charset="0"/>
                <a:cs typeface="Garamond"/>
              </a:rPr>
              <a:t> </a:t>
            </a:r>
            <a:endParaRPr lang="en-GB" sz="2000" i="1" dirty="0">
              <a:solidFill>
                <a:srgbClr val="000066"/>
              </a:solidFill>
              <a:latin typeface="Garamond"/>
              <a:ea typeface="Tahoma" panose="020B0604030504040204" pitchFamily="34" charset="0"/>
              <a:cs typeface="Garamond"/>
            </a:endParaRPr>
          </a:p>
        </p:txBody>
      </p:sp>
      <p:sp>
        <p:nvSpPr>
          <p:cNvPr id="8" name="Rectangle 7"/>
          <p:cNvSpPr/>
          <p:nvPr/>
        </p:nvSpPr>
        <p:spPr>
          <a:xfrm>
            <a:off x="6528049" y="2091562"/>
            <a:ext cx="4296870" cy="2431435"/>
          </a:xfrm>
          <a:prstGeom prst="rect">
            <a:avLst/>
          </a:prstGeom>
        </p:spPr>
        <p:txBody>
          <a:bodyPr wrap="square">
            <a:spAutoFit/>
          </a:bodyPr>
          <a:lstStyle/>
          <a:p>
            <a:pPr marL="342900" lvl="1" indent="-342900" algn="just">
              <a:buFont typeface="Wingdings" panose="05000000000000000000" pitchFamily="2" charset="2"/>
              <a:buChar char="v"/>
            </a:pPr>
            <a:r>
              <a:rPr lang="en-GB" sz="1900" dirty="0">
                <a:solidFill>
                  <a:srgbClr val="000066"/>
                </a:solidFill>
                <a:latin typeface="Garamond"/>
                <a:ea typeface="Tahoma" panose="020B0604030504040204" pitchFamily="34" charset="0"/>
                <a:cs typeface="Garamond"/>
              </a:rPr>
              <a:t>The strategic vision of the Commission covers all identified long term plan of NBP depicted in </a:t>
            </a:r>
            <a:r>
              <a:rPr lang="en-GB" sz="1900" dirty="0" smtClean="0">
                <a:solidFill>
                  <a:srgbClr val="000066"/>
                </a:solidFill>
                <a:latin typeface="Garamond"/>
                <a:ea typeface="Tahoma" panose="020B0604030504040204" pitchFamily="34" charset="0"/>
                <a:cs typeface="Garamond"/>
              </a:rPr>
              <a:t>Fig. </a:t>
            </a:r>
            <a:r>
              <a:rPr lang="en-GB" sz="1900" dirty="0">
                <a:solidFill>
                  <a:srgbClr val="000066"/>
                </a:solidFill>
                <a:latin typeface="Garamond"/>
                <a:ea typeface="Tahoma" panose="020B0604030504040204" pitchFamily="34" charset="0"/>
                <a:cs typeface="Garamond"/>
              </a:rPr>
              <a:t>2. </a:t>
            </a:r>
            <a:r>
              <a:rPr lang="en-GB" sz="1900" dirty="0" smtClean="0">
                <a:solidFill>
                  <a:srgbClr val="000066"/>
                </a:solidFill>
                <a:latin typeface="Garamond"/>
                <a:ea typeface="Tahoma" panose="020B0604030504040204" pitchFamily="34" charset="0"/>
                <a:cs typeface="Garamond"/>
              </a:rPr>
              <a:t>Fig. </a:t>
            </a:r>
            <a:r>
              <a:rPr lang="en-GB" sz="1900" dirty="0">
                <a:solidFill>
                  <a:srgbClr val="000066"/>
                </a:solidFill>
                <a:latin typeface="Garamond"/>
                <a:ea typeface="Tahoma" panose="020B0604030504040204" pitchFamily="34" charset="0"/>
                <a:cs typeface="Garamond"/>
              </a:rPr>
              <a:t>3 is the breakdown of the NCC’s 8-point Agenda, centred on deployment of broadband infrastructure to facilitate rollout of broadband services in Nigeria.</a:t>
            </a:r>
          </a:p>
        </p:txBody>
      </p:sp>
      <p:sp>
        <p:nvSpPr>
          <p:cNvPr id="9" name="Rectangle 8"/>
          <p:cNvSpPr/>
          <p:nvPr/>
        </p:nvSpPr>
        <p:spPr>
          <a:xfrm>
            <a:off x="1510773" y="6049846"/>
            <a:ext cx="4572000" cy="384721"/>
          </a:xfrm>
          <a:prstGeom prst="rect">
            <a:avLst/>
          </a:prstGeom>
        </p:spPr>
        <p:txBody>
          <a:bodyPr>
            <a:spAutoFit/>
          </a:bodyPr>
          <a:lstStyle/>
          <a:p>
            <a:pPr marL="0" lvl="1" algn="just"/>
            <a:r>
              <a:rPr lang="en-GB" sz="1900" dirty="0">
                <a:solidFill>
                  <a:srgbClr val="000066"/>
                </a:solidFill>
                <a:latin typeface="Garamond"/>
                <a:ea typeface="Tahoma" panose="020B0604030504040204" pitchFamily="34" charset="0"/>
                <a:cs typeface="Garamond"/>
              </a:rPr>
              <a:t>Fig. 3:  The 8-point Agenda of NCC</a:t>
            </a: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10</a:t>
            </a:fld>
            <a:endParaRPr lang="en-US" dirty="0">
              <a:solidFill>
                <a:srgbClr val="000066"/>
              </a:solidFill>
            </a:endParaRPr>
          </a:p>
        </p:txBody>
      </p:sp>
      <p:sp>
        <p:nvSpPr>
          <p:cNvPr id="10" name="Title 9"/>
          <p:cNvSpPr>
            <a:spLocks noGrp="1"/>
          </p:cNvSpPr>
          <p:nvPr>
            <p:ph type="title"/>
          </p:nvPr>
        </p:nvSpPr>
        <p:spPr/>
        <p:txBody>
          <a:bodyPr/>
          <a:lstStyle/>
          <a:p>
            <a:r>
              <a:rPr lang="en-US" b="1" dirty="0" smtClean="0">
                <a:latin typeface="Garamond"/>
                <a:cs typeface="Garamond"/>
              </a:rPr>
              <a:t>The NCC Mandate</a:t>
            </a:r>
            <a:endParaRPr lang="en-US" b="1" dirty="0">
              <a:latin typeface="Garamond"/>
              <a:cs typeface="Garamond"/>
            </a:endParaRPr>
          </a:p>
        </p:txBody>
      </p:sp>
      <p:graphicFrame>
        <p:nvGraphicFramePr>
          <p:cNvPr id="2" name="Diagram 1"/>
          <p:cNvGraphicFramePr/>
          <p:nvPr>
            <p:extLst>
              <p:ext uri="{D42A27DB-BD31-4B8C-83A1-F6EECF244321}">
                <p14:modId xmlns:p14="http://schemas.microsoft.com/office/powerpoint/2010/main" val="2702131977"/>
              </p:ext>
            </p:extLst>
          </p:nvPr>
        </p:nvGraphicFramePr>
        <p:xfrm>
          <a:off x="492200" y="1887168"/>
          <a:ext cx="6512272" cy="4149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7922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75520" y="5733256"/>
            <a:ext cx="8371974" cy="568938"/>
          </a:xfrm>
          <a:prstGeom prst="rect">
            <a:avLst/>
          </a:prstGeom>
        </p:spPr>
        <p:txBody>
          <a:bodyPr wrap="square">
            <a:spAutoFit/>
          </a:bodyPr>
          <a:lstStyle/>
          <a:p>
            <a:pPr algn="ctr">
              <a:lnSpc>
                <a:spcPct val="200000"/>
              </a:lnSpc>
            </a:pPr>
            <a:r>
              <a:rPr lang="en-GB" dirty="0">
                <a:solidFill>
                  <a:srgbClr val="000066"/>
                </a:solidFill>
                <a:latin typeface="Garamond"/>
                <a:cs typeface="Garamond"/>
              </a:rPr>
              <a:t>Fig. 4: ITU strategic vision goals and targets [Source: ITU Strategic Plan (2016 -2019)]</a:t>
            </a:r>
            <a:endParaRPr lang="en-US" dirty="0">
              <a:solidFill>
                <a:srgbClr val="000066"/>
              </a:solidFill>
              <a:latin typeface="Garamond"/>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11</a:t>
            </a:fld>
            <a:endParaRPr lang="en-US" dirty="0">
              <a:solidFill>
                <a:srgbClr val="000066"/>
              </a:solidFill>
            </a:endParaRPr>
          </a:p>
        </p:txBody>
      </p:sp>
      <p:sp>
        <p:nvSpPr>
          <p:cNvPr id="6" name="Title 5"/>
          <p:cNvSpPr>
            <a:spLocks noGrp="1"/>
          </p:cNvSpPr>
          <p:nvPr>
            <p:ph type="title"/>
          </p:nvPr>
        </p:nvSpPr>
        <p:spPr/>
        <p:txBody>
          <a:bodyPr/>
          <a:lstStyle/>
          <a:p>
            <a:r>
              <a:rPr lang="en-US" b="1" dirty="0">
                <a:solidFill>
                  <a:srgbClr val="000066"/>
                </a:solidFill>
                <a:latin typeface="Garamond"/>
                <a:cs typeface="Garamond"/>
              </a:rPr>
              <a:t>The NCC </a:t>
            </a:r>
            <a:r>
              <a:rPr lang="en-US" b="1" dirty="0" smtClean="0">
                <a:solidFill>
                  <a:srgbClr val="000066"/>
                </a:solidFill>
                <a:latin typeface="Garamond"/>
                <a:cs typeface="Garamond"/>
              </a:rPr>
              <a:t>Mandate (Cont.)</a:t>
            </a:r>
            <a:endParaRPr lang="en-US" b="1" dirty="0">
              <a:solidFill>
                <a:srgbClr val="000066"/>
              </a:solidFill>
              <a:latin typeface="Garamond"/>
              <a:cs typeface="Garamond"/>
            </a:endParaRPr>
          </a:p>
        </p:txBody>
      </p:sp>
      <p:graphicFrame>
        <p:nvGraphicFramePr>
          <p:cNvPr id="9" name="Table 8"/>
          <p:cNvGraphicFramePr>
            <a:graphicFrameLocks noGrp="1"/>
          </p:cNvGraphicFramePr>
          <p:nvPr>
            <p:extLst>
              <p:ext uri="{D42A27DB-BD31-4B8C-83A1-F6EECF244321}">
                <p14:modId xmlns:p14="http://schemas.microsoft.com/office/powerpoint/2010/main" val="508413467"/>
              </p:ext>
            </p:extLst>
          </p:nvPr>
        </p:nvGraphicFramePr>
        <p:xfrm>
          <a:off x="1487488" y="3861048"/>
          <a:ext cx="8560590" cy="1789993"/>
        </p:xfrm>
        <a:graphic>
          <a:graphicData uri="http://schemas.openxmlformats.org/drawingml/2006/table">
            <a:tbl>
              <a:tblPr>
                <a:tableStyleId>{5C22544A-7EE6-4342-B048-85BDC9FD1C3A}</a:tableStyleId>
              </a:tblPr>
              <a:tblGrid>
                <a:gridCol w="2157676"/>
                <a:gridCol w="6402914"/>
              </a:tblGrid>
              <a:tr h="504056">
                <a:tc>
                  <a:txBody>
                    <a:bodyPr/>
                    <a:lstStyle/>
                    <a:p>
                      <a:pPr algn="ctr"/>
                      <a:r>
                        <a:rPr lang="en-US" sz="1800" b="1" dirty="0" smtClean="0">
                          <a:solidFill>
                            <a:srgbClr val="000066"/>
                          </a:solidFill>
                          <a:latin typeface="Garamond"/>
                          <a:ea typeface="Tahoma" panose="020B0604030504040204" pitchFamily="34" charset="0"/>
                          <a:cs typeface="Garamond"/>
                        </a:rPr>
                        <a:t>Growth</a:t>
                      </a:r>
                      <a:endParaRPr lang="en-US" sz="1800" b="1" dirty="0">
                        <a:solidFill>
                          <a:srgbClr val="000066"/>
                        </a:solidFill>
                        <a:latin typeface="Garamond"/>
                        <a:ea typeface="Tahoma" panose="020B0604030504040204" pitchFamily="34" charset="0"/>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0" lvl="0" indent="0" algn="just">
                        <a:buFont typeface="Arial" panose="020B0604020202020204" pitchFamily="34" charset="0"/>
                        <a:buNone/>
                      </a:pPr>
                      <a:r>
                        <a:rPr lang="en-US" sz="1800" b="0" dirty="0" smtClean="0">
                          <a:solidFill>
                            <a:srgbClr val="000066"/>
                          </a:solidFill>
                          <a:latin typeface="Garamond"/>
                          <a:ea typeface="Tahoma" panose="020B0604030504040204" pitchFamily="34" charset="0"/>
                          <a:cs typeface="Garamond"/>
                        </a:rPr>
                        <a:t>Enable</a:t>
                      </a:r>
                      <a:r>
                        <a:rPr lang="en-US" sz="1800" b="0" baseline="0" dirty="0" smtClean="0">
                          <a:solidFill>
                            <a:srgbClr val="000066"/>
                          </a:solidFill>
                          <a:latin typeface="Garamond"/>
                          <a:ea typeface="Tahoma" panose="020B0604030504040204" pitchFamily="34" charset="0"/>
                          <a:cs typeface="Garamond"/>
                        </a:rPr>
                        <a:t> and foster access to and increased use of telecommunications/ICTs</a:t>
                      </a:r>
                      <a:endParaRPr lang="en-US" sz="18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50983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rgbClr val="000066"/>
                          </a:solidFill>
                          <a:latin typeface="Garamond"/>
                          <a:ea typeface="Tahoma" panose="020B0604030504040204" pitchFamily="34" charset="0"/>
                          <a:cs typeface="Garamond"/>
                        </a:rPr>
                        <a:t>Inclusiveness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0" lvl="0" indent="0" algn="just">
                        <a:buFont typeface="Arial" panose="020B0604020202020204" pitchFamily="34" charset="0"/>
                        <a:buNone/>
                      </a:pPr>
                      <a:r>
                        <a:rPr lang="en-US" sz="1800" dirty="0" smtClean="0">
                          <a:solidFill>
                            <a:srgbClr val="000066"/>
                          </a:solidFill>
                          <a:latin typeface="Garamond"/>
                          <a:ea typeface="Tahoma" panose="020B0604030504040204" pitchFamily="34" charset="0"/>
                          <a:cs typeface="Garamond"/>
                        </a:rPr>
                        <a:t>Bridge</a:t>
                      </a:r>
                      <a:r>
                        <a:rPr lang="en-US" sz="1800" baseline="0" dirty="0" smtClean="0">
                          <a:solidFill>
                            <a:srgbClr val="000066"/>
                          </a:solidFill>
                          <a:latin typeface="Garamond"/>
                          <a:ea typeface="Tahoma" panose="020B0604030504040204" pitchFamily="34" charset="0"/>
                          <a:cs typeface="Garamond"/>
                        </a:rPr>
                        <a:t> the digital divide and provide broadband for all</a:t>
                      </a:r>
                      <a:endParaRPr lang="en-US" sz="18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61989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rgbClr val="000066"/>
                          </a:solidFill>
                          <a:latin typeface="Garamond"/>
                          <a:ea typeface="Tahoma" panose="020B0604030504040204" pitchFamily="34" charset="0"/>
                          <a:cs typeface="Garamond"/>
                        </a:rPr>
                        <a:t>Sustainability</a:t>
                      </a:r>
                      <a:endParaRPr lang="en-US" sz="1800" b="1" dirty="0">
                        <a:solidFill>
                          <a:srgbClr val="000066"/>
                        </a:solidFill>
                        <a:latin typeface="Garamond"/>
                        <a:ea typeface="Tahoma" panose="020B0604030504040204" pitchFamily="34" charset="0"/>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0" lvl="0" indent="0" algn="just">
                        <a:buFont typeface="Arial" panose="020B0604020202020204" pitchFamily="34" charset="0"/>
                        <a:buNone/>
                      </a:pPr>
                      <a:r>
                        <a:rPr lang="en-US" sz="1800" b="0" dirty="0" smtClean="0">
                          <a:solidFill>
                            <a:srgbClr val="000066"/>
                          </a:solidFill>
                          <a:latin typeface="Garamond"/>
                          <a:ea typeface="Tahoma" panose="020B0604030504040204" pitchFamily="34" charset="0"/>
                          <a:cs typeface="Garamond"/>
                        </a:rPr>
                        <a:t>Manage challenges</a:t>
                      </a:r>
                      <a:r>
                        <a:rPr lang="en-US" sz="1800" b="0" baseline="0" dirty="0" smtClean="0">
                          <a:solidFill>
                            <a:srgbClr val="000066"/>
                          </a:solidFill>
                          <a:latin typeface="Garamond"/>
                          <a:ea typeface="Tahoma" panose="020B0604030504040204" pitchFamily="34" charset="0"/>
                          <a:cs typeface="Garamond"/>
                        </a:rPr>
                        <a:t> resulting from telecommunication/ICT development, innovation and partnership</a:t>
                      </a:r>
                      <a:endParaRPr lang="en-US" sz="18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bl>
          </a:graphicData>
        </a:graphic>
      </p:graphicFrame>
      <p:sp>
        <p:nvSpPr>
          <p:cNvPr id="2" name="Content Placeholder 1"/>
          <p:cNvSpPr>
            <a:spLocks noGrp="1"/>
          </p:cNvSpPr>
          <p:nvPr>
            <p:ph idx="1"/>
          </p:nvPr>
        </p:nvSpPr>
        <p:spPr>
          <a:xfrm>
            <a:off x="767408" y="1268760"/>
            <a:ext cx="10225136" cy="2736304"/>
          </a:xfrm>
        </p:spPr>
        <p:txBody>
          <a:bodyPr>
            <a:normAutofit/>
          </a:bodyPr>
          <a:lstStyle/>
          <a:p>
            <a:pPr algn="just">
              <a:buFont typeface="Wingdings" panose="05000000000000000000" pitchFamily="2" charset="2"/>
              <a:buChar char="v"/>
            </a:pPr>
            <a:r>
              <a:rPr lang="en-US" sz="2100" dirty="0">
                <a:solidFill>
                  <a:srgbClr val="000066"/>
                </a:solidFill>
                <a:latin typeface="Garamond"/>
                <a:cs typeface="Garamond"/>
              </a:rPr>
              <a:t>The NCC unveiled its strategic vision in Lagos and later in Kano (2015) to also align its regulatory efforts with the strategic vision and goals of the ITU as shown in Fig. 4 and to further strengthen the telecommunications industry in line with NBP that will in turn lead to socio-economic development</a:t>
            </a:r>
            <a:r>
              <a:rPr lang="en-US" sz="2100" dirty="0" smtClean="0">
                <a:solidFill>
                  <a:srgbClr val="000066"/>
                </a:solidFill>
                <a:latin typeface="Garamond"/>
                <a:cs typeface="Garamond"/>
              </a:rPr>
              <a:t>.</a:t>
            </a:r>
          </a:p>
          <a:p>
            <a:pPr algn="just">
              <a:lnSpc>
                <a:spcPct val="50000"/>
              </a:lnSpc>
              <a:buFont typeface="Wingdings" panose="05000000000000000000" pitchFamily="2" charset="2"/>
              <a:buChar char="v"/>
            </a:pPr>
            <a:endParaRPr lang="en-US" sz="2100" dirty="0" smtClean="0">
              <a:solidFill>
                <a:srgbClr val="000066"/>
              </a:solidFill>
              <a:latin typeface="Garamond"/>
              <a:cs typeface="Garamond"/>
            </a:endParaRPr>
          </a:p>
          <a:p>
            <a:pPr>
              <a:buFont typeface="Wingdings" panose="05000000000000000000" pitchFamily="2" charset="2"/>
              <a:buChar char="v"/>
            </a:pPr>
            <a:r>
              <a:rPr lang="en-US" sz="2100" dirty="0" smtClean="0">
                <a:solidFill>
                  <a:srgbClr val="000066"/>
                </a:solidFill>
                <a:latin typeface="Garamond"/>
                <a:cs typeface="Garamond"/>
              </a:rPr>
              <a:t> </a:t>
            </a:r>
            <a:r>
              <a:rPr lang="en-US" sz="2100" dirty="0">
                <a:solidFill>
                  <a:srgbClr val="000066"/>
                </a:solidFill>
                <a:latin typeface="Garamond"/>
                <a:cs typeface="Garamond"/>
              </a:rPr>
              <a:t>The framework of the ITU’s vision is based on three (3) complimentary goals: Growth, Inclusiveness and </a:t>
            </a:r>
            <a:r>
              <a:rPr lang="en-US" sz="2100" dirty="0" smtClean="0">
                <a:solidFill>
                  <a:srgbClr val="000066"/>
                </a:solidFill>
                <a:latin typeface="Garamond"/>
                <a:cs typeface="Garamond"/>
              </a:rPr>
              <a:t>Sustainability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1424" y="2348880"/>
            <a:ext cx="10153128" cy="2520280"/>
          </a:xfrm>
        </p:spPr>
        <p:txBody>
          <a:bodyPr/>
          <a:lstStyle/>
          <a:p>
            <a:r>
              <a:rPr lang="en-GB" sz="4500" b="1" dirty="0" smtClean="0">
                <a:solidFill>
                  <a:srgbClr val="000066"/>
                </a:solidFill>
                <a:latin typeface="Garamond"/>
                <a:cs typeface="Garamond"/>
              </a:rPr>
              <a:t>The NBP Target Areas Addressed</a:t>
            </a:r>
            <a:br>
              <a:rPr lang="en-GB" sz="4500" b="1" dirty="0" smtClean="0">
                <a:solidFill>
                  <a:srgbClr val="000066"/>
                </a:solidFill>
                <a:latin typeface="Garamond"/>
                <a:cs typeface="Garamond"/>
              </a:rPr>
            </a:br>
            <a:r>
              <a:rPr lang="en-GB" sz="4500" b="1" dirty="0" smtClean="0">
                <a:solidFill>
                  <a:srgbClr val="000066"/>
                </a:solidFill>
                <a:latin typeface="Garamond"/>
                <a:cs typeface="Garamond"/>
              </a:rPr>
              <a:t> By The NCC Strategic Vision</a:t>
            </a:r>
            <a:endParaRPr lang="en-US" sz="4500" b="1" dirty="0">
              <a:solidFill>
                <a:srgbClr val="000066"/>
              </a:solidFill>
              <a:latin typeface="Garamond"/>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12</a:t>
            </a:fld>
            <a:endParaRPr lang="en-US" dirty="0">
              <a:solidFill>
                <a:srgbClr val="000066"/>
              </a:solidFill>
            </a:endParaRPr>
          </a:p>
        </p:txBody>
      </p:sp>
    </p:spTree>
    <p:extLst>
      <p:ext uri="{BB962C8B-B14F-4D97-AF65-F5344CB8AC3E}">
        <p14:creationId xmlns:p14="http://schemas.microsoft.com/office/powerpoint/2010/main" val="1548824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767408" y="1128718"/>
            <a:ext cx="10153128" cy="554461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342900" lvl="1" indent="-342900" algn="just">
              <a:buFont typeface="Wingdings" panose="05000000000000000000" pitchFamily="2" charset="2"/>
              <a:buChar char="v"/>
            </a:pPr>
            <a:r>
              <a:rPr lang="en-GB" sz="2100" b="1" dirty="0">
                <a:solidFill>
                  <a:srgbClr val="000066"/>
                </a:solidFill>
                <a:latin typeface="Garamond"/>
                <a:ea typeface="Tahoma" panose="020B0604030504040204" pitchFamily="34" charset="0"/>
                <a:cs typeface="Garamond"/>
              </a:rPr>
              <a:t>Define the open access framework and secure Right of Way (</a:t>
            </a:r>
            <a:r>
              <a:rPr lang="en-GB" sz="2100" b="1" dirty="0" err="1">
                <a:solidFill>
                  <a:srgbClr val="000066"/>
                </a:solidFill>
                <a:latin typeface="Garamond"/>
                <a:ea typeface="Tahoma" panose="020B0604030504040204" pitchFamily="34" charset="0"/>
                <a:cs typeface="Garamond"/>
              </a:rPr>
              <a:t>RoW</a:t>
            </a:r>
            <a:r>
              <a:rPr lang="en-GB" sz="2100" b="1" dirty="0">
                <a:solidFill>
                  <a:srgbClr val="000066"/>
                </a:solidFill>
                <a:latin typeface="Garamond"/>
                <a:ea typeface="Tahoma" panose="020B0604030504040204" pitchFamily="34" charset="0"/>
                <a:cs typeface="Garamond"/>
              </a:rPr>
              <a:t>) with states.</a:t>
            </a:r>
          </a:p>
          <a:p>
            <a:pPr marL="342900" lvl="1" indent="-342900" algn="just">
              <a:lnSpc>
                <a:spcPct val="50000"/>
              </a:lnSpc>
              <a:buFont typeface="Wingdings" panose="05000000000000000000" pitchFamily="2" charset="2"/>
              <a:buChar char="v"/>
            </a:pPr>
            <a:r>
              <a:rPr lang="en-GB" sz="2100" b="1" dirty="0">
                <a:solidFill>
                  <a:srgbClr val="000066"/>
                </a:solidFill>
                <a:latin typeface="Garamond"/>
                <a:ea typeface="Tahoma" panose="020B0604030504040204" pitchFamily="34" charset="0"/>
                <a:cs typeface="Garamond"/>
              </a:rPr>
              <a:t>License new operators as required.</a:t>
            </a:r>
          </a:p>
          <a:p>
            <a:pPr marL="342900" lvl="1" indent="-342900" algn="just">
              <a:buFont typeface="Wingdings" panose="05000000000000000000" pitchFamily="2" charset="2"/>
              <a:buChar char="v"/>
            </a:pPr>
            <a:r>
              <a:rPr lang="en-GB" sz="2100" b="1" dirty="0">
                <a:solidFill>
                  <a:srgbClr val="000066"/>
                </a:solidFill>
                <a:latin typeface="Garamond"/>
                <a:ea typeface="Tahoma" panose="020B0604030504040204" pitchFamily="34" charset="0"/>
                <a:cs typeface="Garamond"/>
              </a:rPr>
              <a:t>The NCC has</a:t>
            </a:r>
            <a:r>
              <a:rPr lang="en-GB" sz="2100" b="1" dirty="0" smtClean="0">
                <a:solidFill>
                  <a:srgbClr val="000066"/>
                </a:solidFill>
                <a:latin typeface="Garamond"/>
                <a:ea typeface="Tahoma" panose="020B0604030504040204" pitchFamily="34" charset="0"/>
                <a:cs typeface="Garamond"/>
              </a:rPr>
              <a:t>;</a:t>
            </a:r>
          </a:p>
          <a:p>
            <a:pPr marL="342900" lvl="1" indent="-342900" algn="just">
              <a:lnSpc>
                <a:spcPct val="50000"/>
              </a:lnSpc>
              <a:buFont typeface="Wingdings" panose="05000000000000000000" pitchFamily="2" charset="2"/>
              <a:buChar char="v"/>
            </a:pPr>
            <a:endParaRPr lang="en-GB" sz="21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100" dirty="0" smtClean="0">
                <a:solidFill>
                  <a:srgbClr val="000066"/>
                </a:solidFill>
                <a:latin typeface="Garamond"/>
                <a:ea typeface="Tahoma" panose="020B0604030504040204" pitchFamily="34" charset="0"/>
                <a:cs typeface="Garamond"/>
              </a:rPr>
              <a:t>Strengthened </a:t>
            </a:r>
            <a:r>
              <a:rPr lang="en-GB" sz="2100" dirty="0">
                <a:solidFill>
                  <a:srgbClr val="000066"/>
                </a:solidFill>
                <a:latin typeface="Garamond"/>
                <a:ea typeface="Tahoma" panose="020B0604030504040204" pitchFamily="34" charset="0"/>
                <a:cs typeface="Garamond"/>
              </a:rPr>
              <a:t>its collaborative mechanism and partnership with relevant government MDAs to improve the level of ICT adoption and use. e.g. The Commission secured the support of the Governor of Ogun state to unseal 47 base stations by an agency of the state</a:t>
            </a:r>
            <a:r>
              <a:rPr lang="en-GB" sz="2100" dirty="0" smtClean="0">
                <a:solidFill>
                  <a:srgbClr val="000066"/>
                </a:solidFill>
                <a:latin typeface="Garamond"/>
                <a:ea typeface="Tahoma" panose="020B0604030504040204" pitchFamily="34" charset="0"/>
                <a:cs typeface="Garamond"/>
              </a:rPr>
              <a:t>.</a:t>
            </a:r>
          </a:p>
          <a:p>
            <a:pPr marL="400050" lvl="2" indent="0" algn="just">
              <a:lnSpc>
                <a:spcPct val="50000"/>
              </a:lnSpc>
              <a:buNone/>
            </a:pPr>
            <a:endParaRPr lang="en-GB" sz="21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100" dirty="0" smtClean="0">
                <a:solidFill>
                  <a:srgbClr val="000066"/>
                </a:solidFill>
                <a:latin typeface="Garamond"/>
                <a:ea typeface="Tahoma" panose="020B0604030504040204" pitchFamily="34" charset="0"/>
                <a:cs typeface="Garamond"/>
              </a:rPr>
              <a:t>Conducted </a:t>
            </a:r>
            <a:r>
              <a:rPr lang="en-GB" sz="2100" dirty="0">
                <a:solidFill>
                  <a:srgbClr val="000066"/>
                </a:solidFill>
                <a:latin typeface="Garamond"/>
                <a:ea typeface="Tahoma" panose="020B0604030504040204" pitchFamily="34" charset="0"/>
                <a:cs typeface="Garamond"/>
              </a:rPr>
              <a:t>several consultations on; roaming, regulation of VAS; licensing of spectrum; Industry Working Group on </a:t>
            </a:r>
            <a:r>
              <a:rPr lang="en-GB" sz="2100" dirty="0" err="1">
                <a:solidFill>
                  <a:srgbClr val="000066"/>
                </a:solidFill>
                <a:latin typeface="Garamond"/>
                <a:ea typeface="Tahoma" panose="020B0604030504040204" pitchFamily="34" charset="0"/>
                <a:cs typeface="Garamond"/>
              </a:rPr>
              <a:t>QoS</a:t>
            </a:r>
            <a:r>
              <a:rPr lang="en-GB" sz="2100" dirty="0">
                <a:solidFill>
                  <a:srgbClr val="000066"/>
                </a:solidFill>
                <a:latin typeface="Garamond"/>
                <a:ea typeface="Tahoma" panose="020B0604030504040204" pitchFamily="34" charset="0"/>
                <a:cs typeface="Garamond"/>
              </a:rPr>
              <a:t>; among many others, as well as held roundtable meetings with the Operators</a:t>
            </a:r>
            <a:r>
              <a:rPr lang="en-GB" sz="2100" dirty="0" smtClean="0">
                <a:solidFill>
                  <a:srgbClr val="000066"/>
                </a:solidFill>
                <a:latin typeface="Garamond"/>
                <a:ea typeface="Tahoma" panose="020B0604030504040204" pitchFamily="34" charset="0"/>
                <a:cs typeface="Garamond"/>
              </a:rPr>
              <a:t>.</a:t>
            </a:r>
          </a:p>
          <a:p>
            <a:pPr marL="742950" lvl="2"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100" dirty="0" smtClean="0">
                <a:solidFill>
                  <a:srgbClr val="000066"/>
                </a:solidFill>
                <a:latin typeface="Garamond"/>
                <a:ea typeface="Tahoma" panose="020B0604030504040204" pitchFamily="34" charset="0"/>
                <a:cs typeface="Garamond"/>
              </a:rPr>
              <a:t>Reviewed </a:t>
            </a:r>
            <a:r>
              <a:rPr lang="en-GB" sz="2100" dirty="0">
                <a:solidFill>
                  <a:srgbClr val="000066"/>
                </a:solidFill>
                <a:latin typeface="Garamond"/>
                <a:ea typeface="Tahoma" panose="020B0604030504040204" pitchFamily="34" charset="0"/>
                <a:cs typeface="Garamond"/>
              </a:rPr>
              <a:t>MoUs with NASREA, Nigerian Police, etc. leading to better understanding in safeguarding the operations of base stations</a:t>
            </a:r>
            <a:r>
              <a:rPr lang="en-GB" sz="2100" dirty="0" smtClean="0">
                <a:solidFill>
                  <a:srgbClr val="000066"/>
                </a:solidFill>
                <a:latin typeface="Garamond"/>
                <a:ea typeface="Tahoma" panose="020B0604030504040204" pitchFamily="34" charset="0"/>
                <a:cs typeface="Garamond"/>
              </a:rPr>
              <a:t>.</a:t>
            </a: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13</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1. </a:t>
            </a:r>
            <a:r>
              <a:rPr lang="en-US" b="1" dirty="0" smtClean="0">
                <a:solidFill>
                  <a:srgbClr val="000066"/>
                </a:solidFill>
                <a:latin typeface="Garamond"/>
                <a:cs typeface="Garamond"/>
              </a:rPr>
              <a:t>Policy &amp; Regulations</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3154706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66"/>
                </a:solidFill>
                <a:latin typeface="Garamond"/>
                <a:cs typeface="Garamond"/>
              </a:rPr>
              <a:t>1. Policy &amp; </a:t>
            </a:r>
            <a:r>
              <a:rPr lang="en-US" b="1" dirty="0" smtClean="0">
                <a:solidFill>
                  <a:srgbClr val="000066"/>
                </a:solidFill>
                <a:latin typeface="Garamond"/>
                <a:cs typeface="Garamond"/>
              </a:rPr>
              <a:t>Regulations (Cont.)</a:t>
            </a:r>
            <a:endParaRPr lang="en-US" b="1" dirty="0">
              <a:solidFill>
                <a:srgbClr val="000066"/>
              </a:solidFill>
              <a:latin typeface="Garamond"/>
              <a:cs typeface="Garamond"/>
            </a:endParaRPr>
          </a:p>
        </p:txBody>
      </p:sp>
      <p:sp>
        <p:nvSpPr>
          <p:cNvPr id="3" name="Content Placeholder 2"/>
          <p:cNvSpPr>
            <a:spLocks noGrp="1"/>
          </p:cNvSpPr>
          <p:nvPr>
            <p:ph idx="1"/>
          </p:nvPr>
        </p:nvSpPr>
        <p:spPr>
          <a:xfrm>
            <a:off x="695400" y="1268760"/>
            <a:ext cx="10153128" cy="5184576"/>
          </a:xfrm>
        </p:spPr>
        <p:txBody>
          <a:bodyPr>
            <a:normAutofit/>
          </a:bodyPr>
          <a:lstStyle/>
          <a:p>
            <a:pPr marL="742950" lvl="2" indent="-342900" algn="just">
              <a:buFont typeface="Wingdings" panose="05000000000000000000" pitchFamily="2" charset="2"/>
              <a:buChar char="v"/>
            </a:pPr>
            <a:r>
              <a:rPr lang="en-GB" sz="2100" dirty="0" smtClean="0">
                <a:solidFill>
                  <a:srgbClr val="000066"/>
                </a:solidFill>
                <a:latin typeface="Garamond"/>
                <a:ea typeface="Tahoma" panose="020B0604030504040204" pitchFamily="34" charset="0"/>
                <a:cs typeface="Garamond"/>
              </a:rPr>
              <a:t>Intensified </a:t>
            </a:r>
            <a:r>
              <a:rPr lang="en-GB" sz="2100" dirty="0">
                <a:solidFill>
                  <a:srgbClr val="000066"/>
                </a:solidFill>
                <a:latin typeface="Garamond"/>
                <a:ea typeface="Tahoma" panose="020B0604030504040204" pitchFamily="34" charset="0"/>
                <a:cs typeface="Garamond"/>
              </a:rPr>
              <a:t>efforts to facilitate the provision of law to protect telecom infrastructure as critical national infrastructure in Nigeria. </a:t>
            </a:r>
            <a:endParaRPr lang="en-GB" sz="2100" dirty="0" smtClean="0">
              <a:solidFill>
                <a:srgbClr val="000066"/>
              </a:solidFill>
              <a:latin typeface="Garamond"/>
              <a:ea typeface="Tahoma" panose="020B0604030504040204" pitchFamily="34" charset="0"/>
              <a:cs typeface="Garamond"/>
            </a:endParaRPr>
          </a:p>
          <a:p>
            <a:pPr marL="742950" lvl="2" indent="-342900" algn="just">
              <a:lnSpc>
                <a:spcPct val="6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100" dirty="0">
                <a:solidFill>
                  <a:srgbClr val="000066"/>
                </a:solidFill>
                <a:latin typeface="Garamond"/>
                <a:ea typeface="Tahoma" panose="020B0604030504040204" pitchFamily="34" charset="0"/>
                <a:cs typeface="Garamond"/>
              </a:rPr>
              <a:t>Ensured effective and transparent regulations to promote fair competition and to woo investors. </a:t>
            </a:r>
            <a:endParaRPr lang="en-GB" sz="2100" dirty="0" smtClean="0">
              <a:solidFill>
                <a:srgbClr val="000066"/>
              </a:solidFill>
              <a:latin typeface="Garamond"/>
              <a:ea typeface="Tahoma" panose="020B0604030504040204" pitchFamily="34" charset="0"/>
              <a:cs typeface="Garamond"/>
            </a:endParaRPr>
          </a:p>
          <a:p>
            <a:pPr marL="400050" lvl="2" indent="0" algn="just">
              <a:lnSpc>
                <a:spcPct val="60000"/>
              </a:lnSpc>
              <a:buNone/>
            </a:pPr>
            <a:endParaRPr lang="en-GB" sz="21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100" dirty="0">
                <a:solidFill>
                  <a:srgbClr val="000066"/>
                </a:solidFill>
                <a:latin typeface="Garamond"/>
                <a:ea typeface="Tahoma" panose="020B0604030504040204" pitchFamily="34" charset="0"/>
                <a:cs typeface="Garamond"/>
              </a:rPr>
              <a:t>Approved the acquisition of 100% shareholding of </a:t>
            </a:r>
            <a:r>
              <a:rPr lang="en-GB" sz="2100" dirty="0" err="1">
                <a:solidFill>
                  <a:srgbClr val="000066"/>
                </a:solidFill>
                <a:latin typeface="Garamond"/>
                <a:ea typeface="Tahoma" panose="020B0604030504040204" pitchFamily="34" charset="0"/>
                <a:cs typeface="Garamond"/>
              </a:rPr>
              <a:t>Visafone</a:t>
            </a:r>
            <a:r>
              <a:rPr lang="en-GB" sz="2100" dirty="0">
                <a:solidFill>
                  <a:srgbClr val="000066"/>
                </a:solidFill>
                <a:latin typeface="Garamond"/>
                <a:ea typeface="Tahoma" panose="020B0604030504040204" pitchFamily="34" charset="0"/>
                <a:cs typeface="Garamond"/>
              </a:rPr>
              <a:t> Communication Limited in favour of MTN Nigeria Communications Limited, so that consumers who lost services can enjoy better services on uninterrupted basis</a:t>
            </a:r>
            <a:r>
              <a:rPr lang="en-GB" sz="2100" dirty="0" smtClean="0">
                <a:solidFill>
                  <a:srgbClr val="000066"/>
                </a:solidFill>
                <a:latin typeface="Garamond"/>
                <a:ea typeface="Tahoma" panose="020B0604030504040204" pitchFamily="34" charset="0"/>
                <a:cs typeface="Garamond"/>
              </a:rPr>
              <a:t>.</a:t>
            </a:r>
          </a:p>
          <a:p>
            <a:pPr marL="400050" lvl="2" indent="0" algn="just">
              <a:lnSpc>
                <a:spcPct val="50000"/>
              </a:lnSpc>
              <a:buNone/>
            </a:pPr>
            <a:endParaRPr lang="en-GB" sz="21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Reviewed the International Termination Rate (ITR) for inbound traffic from </a:t>
            </a:r>
            <a:r>
              <a:rPr lang="en-GB" sz="2100" strike="dblStrike" dirty="0">
                <a:solidFill>
                  <a:srgbClr val="000066"/>
                </a:solidFill>
                <a:latin typeface="Garamond"/>
                <a:ea typeface="Tahoma" panose="020B0604030504040204" pitchFamily="34" charset="0"/>
                <a:cs typeface="Garamond"/>
              </a:rPr>
              <a:t>N</a:t>
            </a:r>
            <a:r>
              <a:rPr lang="en-US" sz="2100" dirty="0">
                <a:solidFill>
                  <a:srgbClr val="000066"/>
                </a:solidFill>
                <a:latin typeface="Garamond"/>
                <a:ea typeface="Tahoma" panose="020B0604030504040204" pitchFamily="34" charset="0"/>
                <a:cs typeface="Garamond"/>
              </a:rPr>
              <a:t>3.90/min to </a:t>
            </a:r>
            <a:r>
              <a:rPr lang="en-GB" sz="2100" strike="dblStrike" dirty="0">
                <a:solidFill>
                  <a:srgbClr val="000066"/>
                </a:solidFill>
                <a:latin typeface="Garamond"/>
                <a:ea typeface="Tahoma" panose="020B0604030504040204" pitchFamily="34" charset="0"/>
                <a:cs typeface="Garamond"/>
              </a:rPr>
              <a:t>N</a:t>
            </a:r>
            <a:r>
              <a:rPr lang="en-US" sz="2100" dirty="0">
                <a:solidFill>
                  <a:srgbClr val="000066"/>
                </a:solidFill>
                <a:latin typeface="Garamond"/>
                <a:ea typeface="Tahoma" panose="020B0604030504040204" pitchFamily="34" charset="0"/>
                <a:cs typeface="Garamond"/>
              </a:rPr>
              <a:t>24.40/min on September 16, 2016. The interim rate will subsist pending the conclusion of the study on the Determination of Cost Based Pricing for Mobile Voice Termination Rates.</a:t>
            </a:r>
          </a:p>
          <a:p>
            <a:pPr marL="0" indent="0">
              <a:buNone/>
            </a:pPr>
            <a:endParaRPr lang="en-US" sz="2100" dirty="0">
              <a:solidFill>
                <a:srgbClr val="000066"/>
              </a:solidFill>
              <a:latin typeface="Garamond"/>
              <a:cs typeface="Garamond"/>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solidFill>
                  <a:srgbClr val="000066"/>
                </a:solidFill>
              </a:rPr>
              <a:pPr/>
              <a:t>14</a:t>
            </a:fld>
            <a:endParaRPr lang="en-US" dirty="0">
              <a:solidFill>
                <a:srgbClr val="000066"/>
              </a:solidFill>
            </a:endParaRPr>
          </a:p>
        </p:txBody>
      </p:sp>
    </p:spTree>
    <p:extLst>
      <p:ext uri="{BB962C8B-B14F-4D97-AF65-F5344CB8AC3E}">
        <p14:creationId xmlns:p14="http://schemas.microsoft.com/office/powerpoint/2010/main" val="3331405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767408" y="1203568"/>
            <a:ext cx="10153128" cy="517776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lnSpc>
                <a:spcPct val="8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Incentive rollout of fibre infrastructure</a:t>
            </a:r>
          </a:p>
          <a:p>
            <a:pPr marL="342900" lvl="1" indent="-342900" algn="just">
              <a:lnSpc>
                <a:spcPct val="5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Spectrum licensing for LTE in 2.5 GHz and 2.6 GHz </a:t>
            </a:r>
            <a:r>
              <a:rPr lang="en-GB" sz="2000" b="1" dirty="0" smtClean="0">
                <a:solidFill>
                  <a:srgbClr val="000066"/>
                </a:solidFill>
                <a:latin typeface="Garamond"/>
                <a:ea typeface="Tahoma" panose="020B0604030504040204" pitchFamily="34" charset="0"/>
                <a:cs typeface="Garamond"/>
              </a:rPr>
              <a:t>bands</a:t>
            </a:r>
          </a:p>
          <a:p>
            <a:pPr marL="342900" lvl="1" indent="-342900" algn="just">
              <a:lnSpc>
                <a:spcPct val="50000"/>
              </a:lnSpc>
              <a:buFont typeface="Wingdings" panose="05000000000000000000" pitchFamily="2" charset="2"/>
              <a:buChar char="v"/>
            </a:pPr>
            <a:endParaRPr lang="en-US" sz="20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1750" dirty="0" smtClean="0">
                <a:solidFill>
                  <a:srgbClr val="000066"/>
                </a:solidFill>
                <a:latin typeface="Garamond"/>
                <a:ea typeface="Tahoma" panose="020B0604030504040204" pitchFamily="34" charset="0"/>
                <a:cs typeface="Garamond"/>
              </a:rPr>
              <a:t>The </a:t>
            </a:r>
            <a:r>
              <a:rPr lang="en-GB" sz="1750" dirty="0">
                <a:solidFill>
                  <a:srgbClr val="000066"/>
                </a:solidFill>
                <a:latin typeface="Garamond"/>
                <a:ea typeface="Tahoma" panose="020B0604030504040204" pitchFamily="34" charset="0"/>
                <a:cs typeface="Garamond"/>
              </a:rPr>
              <a:t>Commission is in</a:t>
            </a:r>
            <a:r>
              <a:rPr lang="en-US" sz="1750" dirty="0">
                <a:solidFill>
                  <a:srgbClr val="000066"/>
                </a:solidFill>
                <a:latin typeface="Garamond"/>
                <a:ea typeface="Tahoma" panose="020B0604030504040204" pitchFamily="34" charset="0"/>
                <a:cs typeface="Garamond"/>
              </a:rPr>
              <a:t> the</a:t>
            </a:r>
            <a:r>
              <a:rPr lang="en-GB" sz="1750" dirty="0">
                <a:solidFill>
                  <a:srgbClr val="000066"/>
                </a:solidFill>
                <a:latin typeface="Garamond"/>
                <a:ea typeface="Tahoma" panose="020B0604030504040204" pitchFamily="34" charset="0"/>
                <a:cs typeface="Garamond"/>
              </a:rPr>
              <a:t> process of licensing price regulated infrastructure companies that will be saddled with the task of bridging the gaps between national and planned fibre networks in Nigeria</a:t>
            </a:r>
            <a:r>
              <a:rPr lang="en-GB" sz="1750" dirty="0" smtClean="0">
                <a:solidFill>
                  <a:srgbClr val="000066"/>
                </a:solidFill>
                <a:latin typeface="Garamond"/>
                <a:ea typeface="Tahoma" panose="020B0604030504040204" pitchFamily="34" charset="0"/>
                <a:cs typeface="Garamond"/>
              </a:rPr>
              <a:t>.</a:t>
            </a:r>
          </a:p>
          <a:p>
            <a:pPr marL="742950" lvl="2" indent="-342900" algn="just">
              <a:lnSpc>
                <a:spcPct val="50000"/>
              </a:lnSpc>
              <a:buFont typeface="Wingdings" panose="05000000000000000000" pitchFamily="2" charset="2"/>
              <a:buChar char="v"/>
            </a:pPr>
            <a:endParaRPr lang="en-GB" sz="175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750" dirty="0">
                <a:solidFill>
                  <a:srgbClr val="000066"/>
                </a:solidFill>
                <a:latin typeface="Garamond"/>
                <a:ea typeface="Tahoma" panose="020B0604030504040204" pitchFamily="34" charset="0"/>
                <a:cs typeface="Garamond"/>
              </a:rPr>
              <a:t>The BTRAIN (Backbone Transmission Infrastructure), a USPF project, is to connect the rural and semi-urban areas to the National Transmission Backbone infrastructure through Optic Fiber Cable (OFC), across the six (6) geopolitical regions of the country. So far, over 1000 km of OFC has been deployed. </a:t>
            </a:r>
            <a:endParaRPr lang="en-US" sz="1750" dirty="0" smtClean="0">
              <a:solidFill>
                <a:srgbClr val="000066"/>
              </a:solidFill>
              <a:latin typeface="Garamond"/>
              <a:ea typeface="Tahoma" panose="020B0604030504040204" pitchFamily="34" charset="0"/>
              <a:cs typeface="Garamond"/>
            </a:endParaRPr>
          </a:p>
          <a:p>
            <a:pPr marL="742950" lvl="2" indent="-342900" algn="just">
              <a:lnSpc>
                <a:spcPct val="50000"/>
              </a:lnSpc>
              <a:buFont typeface="Wingdings" panose="05000000000000000000" pitchFamily="2" charset="2"/>
              <a:buChar char="v"/>
            </a:pPr>
            <a:endParaRPr lang="en-GB" sz="175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1750" dirty="0">
                <a:solidFill>
                  <a:srgbClr val="000066"/>
                </a:solidFill>
                <a:latin typeface="Garamond"/>
                <a:ea typeface="Tahoma" panose="020B0604030504040204" pitchFamily="34" charset="0"/>
                <a:cs typeface="Garamond"/>
              </a:rPr>
              <a:t>Provisional approval has been given for the deployment of 4G LTE by NATCOM Development and Investment Limited, which made the first </a:t>
            </a:r>
            <a:r>
              <a:rPr lang="en-GB" sz="1750" dirty="0" err="1">
                <a:solidFill>
                  <a:srgbClr val="000066"/>
                </a:solidFill>
                <a:latin typeface="Garamond"/>
                <a:ea typeface="Tahoma" panose="020B0604030504040204" pitchFamily="34" charset="0"/>
                <a:cs typeface="Garamond"/>
              </a:rPr>
              <a:t>VoLTE</a:t>
            </a:r>
            <a:r>
              <a:rPr lang="en-GB" sz="1750" dirty="0">
                <a:solidFill>
                  <a:srgbClr val="000066"/>
                </a:solidFill>
                <a:latin typeface="Garamond"/>
                <a:ea typeface="Tahoma" panose="020B0604030504040204" pitchFamily="34" charset="0"/>
                <a:cs typeface="Garamond"/>
              </a:rPr>
              <a:t> call on February 2016</a:t>
            </a:r>
            <a:r>
              <a:rPr lang="en-GB" sz="1750" dirty="0" smtClean="0">
                <a:solidFill>
                  <a:srgbClr val="000066"/>
                </a:solidFill>
                <a:latin typeface="Garamond"/>
                <a:ea typeface="Tahoma" panose="020B0604030504040204" pitchFamily="34" charset="0"/>
                <a:cs typeface="Garamond"/>
              </a:rPr>
              <a:t>.</a:t>
            </a:r>
          </a:p>
          <a:p>
            <a:pPr marL="742950" lvl="2" indent="-342900" algn="just">
              <a:lnSpc>
                <a:spcPct val="50000"/>
              </a:lnSpc>
              <a:buFont typeface="Wingdings" panose="05000000000000000000" pitchFamily="2" charset="2"/>
              <a:buChar char="v"/>
            </a:pPr>
            <a:endParaRPr lang="en-GB" sz="175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750" dirty="0">
                <a:solidFill>
                  <a:srgbClr val="000066"/>
                </a:solidFill>
                <a:latin typeface="Garamond"/>
                <a:ea typeface="Tahoma" panose="020B0604030504040204" pitchFamily="34" charset="0"/>
                <a:cs typeface="Garamond"/>
              </a:rPr>
              <a:t>The Commission has licensed six (6) out of the fourteen (14) slots of 2.6 GHz band to MTN (Mobile Telecommunications Network) Nigeria. This band supports capacity spectrum for the deployment of broadband services, especially in urban cities and </a:t>
            </a:r>
            <a:r>
              <a:rPr lang="en-US" sz="1750" dirty="0" smtClean="0">
                <a:solidFill>
                  <a:srgbClr val="000066"/>
                </a:solidFill>
                <a:latin typeface="Garamond"/>
                <a:ea typeface="Tahoma" panose="020B0604030504040204" pitchFamily="34" charset="0"/>
                <a:cs typeface="Garamond"/>
              </a:rPr>
              <a:t>4G/LTE </a:t>
            </a:r>
            <a:r>
              <a:rPr lang="en-US" sz="1750" dirty="0">
                <a:solidFill>
                  <a:srgbClr val="000066"/>
                </a:solidFill>
                <a:latin typeface="Garamond"/>
                <a:ea typeface="Tahoma" panose="020B0604030504040204" pitchFamily="34" charset="0"/>
                <a:cs typeface="Garamond"/>
              </a:rPr>
              <a:t>services</a:t>
            </a:r>
            <a:r>
              <a:rPr lang="en-US" sz="1750" dirty="0" smtClean="0">
                <a:solidFill>
                  <a:srgbClr val="000066"/>
                </a:solidFill>
                <a:latin typeface="Garamond"/>
                <a:ea typeface="Tahoma" panose="020B0604030504040204" pitchFamily="34" charset="0"/>
                <a:cs typeface="Garamond"/>
              </a:rPr>
              <a:t>.</a:t>
            </a: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15</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2. </a:t>
            </a:r>
            <a:r>
              <a:rPr lang="en-US" b="1" dirty="0" smtClean="0">
                <a:solidFill>
                  <a:srgbClr val="000066"/>
                </a:solidFill>
                <a:latin typeface="Garamond"/>
                <a:cs typeface="Garamond"/>
              </a:rPr>
              <a:t>Enabling Infrastructure</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2341105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0066"/>
                </a:solidFill>
                <a:latin typeface="Garamond"/>
                <a:cs typeface="Garamond"/>
              </a:rPr>
              <a:t>2. Enabling </a:t>
            </a:r>
            <a:r>
              <a:rPr lang="en-US" b="1" dirty="0" smtClean="0">
                <a:solidFill>
                  <a:srgbClr val="000066"/>
                </a:solidFill>
                <a:latin typeface="Garamond"/>
                <a:cs typeface="Garamond"/>
              </a:rPr>
              <a:t>Infrastructure (Cont.)</a:t>
            </a:r>
            <a:endParaRPr lang="en-US" b="1" dirty="0">
              <a:solidFill>
                <a:srgbClr val="000066"/>
              </a:solidFill>
              <a:latin typeface="Garamond"/>
              <a:cs typeface="Garamond"/>
            </a:endParaRPr>
          </a:p>
        </p:txBody>
      </p:sp>
      <p:sp>
        <p:nvSpPr>
          <p:cNvPr id="3" name="Content Placeholder 2"/>
          <p:cNvSpPr>
            <a:spLocks noGrp="1"/>
          </p:cNvSpPr>
          <p:nvPr>
            <p:ph idx="1"/>
          </p:nvPr>
        </p:nvSpPr>
        <p:spPr>
          <a:xfrm>
            <a:off x="767408" y="1722243"/>
            <a:ext cx="10153128" cy="3880773"/>
          </a:xfrm>
        </p:spPr>
        <p:txBody>
          <a:bodyPr>
            <a:normAutofit/>
          </a:bodyPr>
          <a:lstStyle/>
          <a:p>
            <a:pPr marL="342900" lvl="1" indent="-342900" algn="just">
              <a:buFont typeface="Wingdings" panose="05000000000000000000" pitchFamily="2" charset="2"/>
              <a:buChar char="v"/>
            </a:pPr>
            <a:r>
              <a:rPr lang="en-US" sz="2200" b="1" dirty="0">
                <a:solidFill>
                  <a:srgbClr val="000066"/>
                </a:solidFill>
                <a:latin typeface="Garamond"/>
                <a:ea typeface="Tahoma" panose="020B0604030504040204" pitchFamily="34" charset="0"/>
                <a:cs typeface="Garamond"/>
              </a:rPr>
              <a:t>Release of spectrum on the sub-40GHz bands for mobile backhaul </a:t>
            </a:r>
            <a:endParaRPr lang="en-US" sz="2200" b="1" dirty="0" smtClean="0">
              <a:solidFill>
                <a:srgbClr val="000066"/>
              </a:solidFill>
              <a:latin typeface="Garamond"/>
              <a:ea typeface="Tahoma" panose="020B0604030504040204" pitchFamily="34" charset="0"/>
              <a:cs typeface="Garamond"/>
            </a:endParaRPr>
          </a:p>
          <a:p>
            <a:pPr marL="0" lvl="1" indent="0" algn="just">
              <a:lnSpc>
                <a:spcPct val="50000"/>
              </a:lnSpc>
              <a:buNone/>
            </a:pPr>
            <a:endParaRPr lang="en-GB" sz="22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The Commission plans to license the 38 GHz (range: 37 – 39.5 GHz) and 42 GHz (range: 40.5 – 43.5 GHz) bands. This will reduce pressure on the existing lower microwave frequency  bands and increase broadband access across the country. Both bands are suitable for short hop (1 – 5 km) and point-to-point terrestrial links. The bands also support 3G/4G/LTE backhaul and a high degree of frequency re-use due to the high directivity of their Antennas. </a:t>
            </a:r>
          </a:p>
          <a:p>
            <a:pPr marL="0" indent="0" algn="just">
              <a:buNone/>
            </a:pPr>
            <a:endParaRPr lang="en-US" sz="2200" dirty="0">
              <a:solidFill>
                <a:srgbClr val="000066"/>
              </a:solidFill>
              <a:latin typeface="Garamond"/>
              <a:cs typeface="Garamond"/>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solidFill>
                  <a:srgbClr val="000066"/>
                </a:solidFill>
              </a:rPr>
              <a:pPr/>
              <a:t>16</a:t>
            </a:fld>
            <a:endParaRPr lang="en-US" dirty="0">
              <a:solidFill>
                <a:srgbClr val="000066"/>
              </a:solidFill>
            </a:endParaRPr>
          </a:p>
        </p:txBody>
      </p:sp>
    </p:spTree>
    <p:extLst>
      <p:ext uri="{BB962C8B-B14F-4D97-AF65-F5344CB8AC3E}">
        <p14:creationId xmlns:p14="http://schemas.microsoft.com/office/powerpoint/2010/main" val="30006487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1124744"/>
            <a:ext cx="10225136" cy="5039784"/>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Cost-based Pricing </a:t>
            </a:r>
            <a:r>
              <a:rPr lang="en-GB" sz="2000" b="1" dirty="0" smtClean="0">
                <a:solidFill>
                  <a:srgbClr val="000066"/>
                </a:solidFill>
                <a:latin typeface="Garamond"/>
                <a:ea typeface="Tahoma" panose="020B0604030504040204" pitchFamily="34" charset="0"/>
                <a:cs typeface="Garamond"/>
              </a:rPr>
              <a:t>Model</a:t>
            </a:r>
            <a:endParaRPr lang="en-US" sz="2000" b="1" dirty="0">
              <a:solidFill>
                <a:srgbClr val="000066"/>
              </a:solidFill>
              <a:latin typeface="Garamond"/>
              <a:ea typeface="Tahoma" panose="020B0604030504040204" pitchFamily="34" charset="0"/>
              <a:cs typeface="Garamond"/>
            </a:endParaRPr>
          </a:p>
          <a:p>
            <a:pPr marL="342900" lvl="1" indent="-342900" algn="just">
              <a:lnSpc>
                <a:spcPct val="5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Review Spectrum Licence </a:t>
            </a:r>
            <a:r>
              <a:rPr lang="en-GB" sz="2000" b="1" dirty="0" smtClean="0">
                <a:solidFill>
                  <a:srgbClr val="000066"/>
                </a:solidFill>
                <a:latin typeface="Garamond"/>
                <a:ea typeface="Tahoma" panose="020B0604030504040204" pitchFamily="34" charset="0"/>
                <a:cs typeface="Garamond"/>
              </a:rPr>
              <a:t>Fees</a:t>
            </a:r>
            <a:endParaRPr lang="en-GB" sz="2000" b="1"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The Commission has;</a:t>
            </a:r>
            <a:endParaRPr lang="en-US" sz="20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Conducted an assessment of the transmission cable market through the analysis of market features such as pricing, regulatory climate and competition</a:t>
            </a:r>
            <a:r>
              <a:rPr lang="en-US" sz="1900" dirty="0" smtClean="0">
                <a:solidFill>
                  <a:srgbClr val="000066"/>
                </a:solidFill>
                <a:latin typeface="Garamond"/>
                <a:ea typeface="Tahoma" panose="020B0604030504040204" pitchFamily="34" charset="0"/>
                <a:cs typeface="Garamond"/>
              </a:rPr>
              <a:t>.</a:t>
            </a:r>
            <a:endParaRPr lang="en-US" sz="19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Considered inputs provided by stakeholders during a consultative forum in 2015 and has taken a view on parameters and regulatory measures in the light of this and other information – such as international experience and publicly available information. </a:t>
            </a: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Established a process of arriving at a new regime for the regulation of wholesale transmission pricing in </a:t>
            </a:r>
            <a:r>
              <a:rPr lang="en-US" sz="1900" dirty="0" smtClean="0">
                <a:solidFill>
                  <a:srgbClr val="000066"/>
                </a:solidFill>
                <a:latin typeface="Garamond"/>
                <a:ea typeface="Tahoma" panose="020B0604030504040204" pitchFamily="34" charset="0"/>
                <a:cs typeface="Garamond"/>
              </a:rPr>
              <a:t>Nigeria. This </a:t>
            </a:r>
            <a:r>
              <a:rPr lang="en-US" sz="1900" dirty="0">
                <a:solidFill>
                  <a:srgbClr val="000066"/>
                </a:solidFill>
                <a:latin typeface="Garamond"/>
                <a:ea typeface="Tahoma" panose="020B0604030504040204" pitchFamily="34" charset="0"/>
                <a:cs typeface="Garamond"/>
              </a:rPr>
              <a:t>has been conducted in a climate of openness and with a view to ensuring maximum transparency to all parties without compromising the confidentiality of commercially sensitive information</a:t>
            </a:r>
            <a:r>
              <a:rPr lang="en-US" sz="1900" dirty="0" smtClean="0">
                <a:solidFill>
                  <a:srgbClr val="000066"/>
                </a:solidFill>
                <a:latin typeface="Garamond"/>
                <a:ea typeface="Tahoma" panose="020B0604030504040204" pitchFamily="34" charset="0"/>
                <a:cs typeface="Garamond"/>
              </a:rPr>
              <a:t>.</a:t>
            </a:r>
            <a:endParaRPr lang="en-US" sz="19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Created a model which utilizes Operators’ input in the transmission cable market </a:t>
            </a:r>
            <a:r>
              <a:rPr lang="en-US" sz="1900" dirty="0" smtClean="0">
                <a:solidFill>
                  <a:srgbClr val="000066"/>
                </a:solidFill>
                <a:latin typeface="Garamond"/>
                <a:ea typeface="Tahoma" panose="020B0604030504040204" pitchFamily="34" charset="0"/>
                <a:cs typeface="Garamond"/>
              </a:rPr>
              <a:t>and </a:t>
            </a:r>
            <a:r>
              <a:rPr lang="en-US" sz="1900" dirty="0">
                <a:solidFill>
                  <a:srgbClr val="000066"/>
                </a:solidFill>
                <a:latin typeface="Garamond"/>
                <a:ea typeface="Tahoma" panose="020B0604030504040204" pitchFamily="34" charset="0"/>
                <a:cs typeface="Garamond"/>
              </a:rPr>
              <a:t>relevant inferences on the cost of providing transmission services in Nigeria and the transparency and competiveness of pricing in the transmission markets. </a:t>
            </a: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Implemented the comprehensive cost-model on September 1, 2016 in Nigeria. </a:t>
            </a:r>
          </a:p>
          <a:p>
            <a:pPr marL="742950" lvl="2" indent="-342900" algn="just">
              <a:buFont typeface="Wingdings" panose="05000000000000000000" pitchFamily="2" charset="2"/>
              <a:buChar char="v"/>
            </a:pPr>
            <a:endParaRPr lang="en-US" sz="2000" dirty="0">
              <a:solidFill>
                <a:srgbClr val="000066"/>
              </a:solidFill>
              <a:latin typeface="Garamond"/>
              <a:ea typeface="Tahoma" panose="020B0604030504040204" pitchFamily="34" charset="0"/>
              <a:cs typeface="Garamond"/>
            </a:endParaRPr>
          </a:p>
          <a:p>
            <a:pPr marL="400050" lvl="2" indent="0" algn="just">
              <a:lnSpc>
                <a:spcPct val="50000"/>
              </a:lnSpc>
              <a:buNone/>
            </a:pPr>
            <a:endParaRPr lang="en-GB" sz="2000" dirty="0">
              <a:solidFill>
                <a:srgbClr val="000066"/>
              </a:solidFill>
              <a:latin typeface="Garamond"/>
              <a:ea typeface="Tahoma" panose="020B0604030504040204" pitchFamily="34" charset="0"/>
              <a:cs typeface="Garamond"/>
            </a:endParaRPr>
          </a:p>
          <a:p>
            <a:pPr marL="742950" lvl="2" indent="-342900" algn="just">
              <a:lnSpc>
                <a:spcPct val="50000"/>
              </a:lnSpc>
              <a:buFont typeface="Wingdings" panose="05000000000000000000" pitchFamily="2" charset="2"/>
              <a:buChar char="v"/>
            </a:pPr>
            <a:endParaRPr lang="en-GB" sz="20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17</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3. Costing &amp; Pricing</a:t>
            </a:r>
          </a:p>
        </p:txBody>
      </p:sp>
    </p:spTree>
    <p:extLst>
      <p:ext uri="{BB962C8B-B14F-4D97-AF65-F5344CB8AC3E}">
        <p14:creationId xmlns:p14="http://schemas.microsoft.com/office/powerpoint/2010/main" val="1825524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23391" y="1268760"/>
            <a:ext cx="10250017" cy="5179491"/>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lnSpc>
                <a:spcPct val="7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Financial Incentives for achieving rollout targets </a:t>
            </a:r>
          </a:p>
          <a:p>
            <a:pPr marL="342900" lvl="1" indent="-342900" algn="just">
              <a:lnSpc>
                <a:spcPct val="5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Funding options for accelerating broadband Infrastructure </a:t>
            </a:r>
            <a:r>
              <a:rPr lang="en-GB" sz="2000" b="1" dirty="0" smtClean="0">
                <a:solidFill>
                  <a:srgbClr val="000066"/>
                </a:solidFill>
                <a:latin typeface="Garamond"/>
                <a:ea typeface="Tahoma" panose="020B0604030504040204" pitchFamily="34" charset="0"/>
                <a:cs typeface="Garamond"/>
              </a:rPr>
              <a:t>rollout</a:t>
            </a:r>
          </a:p>
          <a:p>
            <a:pPr marL="342900" lvl="1" indent="-342900" algn="just">
              <a:lnSpc>
                <a:spcPct val="50000"/>
              </a:lnSpc>
              <a:buFont typeface="Wingdings" panose="05000000000000000000" pitchFamily="2" charset="2"/>
              <a:buChar char="v"/>
            </a:pPr>
            <a:endParaRPr lang="en-US" sz="20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000" dirty="0" smtClean="0">
                <a:solidFill>
                  <a:srgbClr val="000066"/>
                </a:solidFill>
                <a:latin typeface="Garamond"/>
                <a:ea typeface="Tahoma" panose="020B0604030504040204" pitchFamily="34" charset="0"/>
                <a:cs typeface="Garamond"/>
              </a:rPr>
              <a:t>The </a:t>
            </a:r>
            <a:r>
              <a:rPr lang="en-GB" sz="2000" dirty="0">
                <a:solidFill>
                  <a:srgbClr val="000066"/>
                </a:solidFill>
                <a:latin typeface="Garamond"/>
                <a:ea typeface="Tahoma" panose="020B0604030504040204" pitchFamily="34" charset="0"/>
                <a:cs typeface="Garamond"/>
              </a:rPr>
              <a:t>Commission is finalizing subsidy agreements with two (2) infrastructure companies (</a:t>
            </a:r>
            <a:r>
              <a:rPr lang="en-GB" sz="2000" dirty="0" err="1" smtClean="0">
                <a:solidFill>
                  <a:srgbClr val="000066"/>
                </a:solidFill>
                <a:latin typeface="Garamond"/>
                <a:ea typeface="Tahoma" panose="020B0604030504040204" pitchFamily="34" charset="0"/>
                <a:cs typeface="Garamond"/>
              </a:rPr>
              <a:t>Infracos</a:t>
            </a:r>
            <a:r>
              <a:rPr lang="en-GB" sz="2000" dirty="0">
                <a:solidFill>
                  <a:srgbClr val="000066"/>
                </a:solidFill>
                <a:latin typeface="Garamond"/>
                <a:ea typeface="Tahoma" panose="020B0604030504040204" pitchFamily="34" charset="0"/>
                <a:cs typeface="Garamond"/>
              </a:rPr>
              <a:t>), </a:t>
            </a:r>
            <a:r>
              <a:rPr lang="en-US" sz="2000" dirty="0" err="1">
                <a:solidFill>
                  <a:srgbClr val="000066"/>
                </a:solidFill>
                <a:latin typeface="Garamond"/>
                <a:ea typeface="Tahoma" panose="020B0604030504040204" pitchFamily="34" charset="0"/>
                <a:cs typeface="Garamond"/>
              </a:rPr>
              <a:t>Infraco</a:t>
            </a:r>
            <a:r>
              <a:rPr lang="en-US" sz="2000" dirty="0">
                <a:solidFill>
                  <a:srgbClr val="000066"/>
                </a:solidFill>
                <a:latin typeface="Garamond"/>
                <a:ea typeface="Tahoma" panose="020B0604030504040204" pitchFamily="34" charset="0"/>
                <a:cs typeface="Garamond"/>
              </a:rPr>
              <a:t> Nigeria Limited and I-Connect Infrastructure Services Limited for the Lagos and North Central Zones respectively to facilitate the roll-out of broadband services</a:t>
            </a:r>
            <a:r>
              <a:rPr lang="en-US" sz="2000" dirty="0" smtClean="0">
                <a:solidFill>
                  <a:srgbClr val="000066"/>
                </a:solidFill>
                <a:latin typeface="Garamond"/>
                <a:ea typeface="Tahoma" panose="020B0604030504040204" pitchFamily="34" charset="0"/>
                <a:cs typeface="Garamond"/>
              </a:rPr>
              <a:t>.</a:t>
            </a:r>
            <a:endParaRPr lang="en-US" sz="20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remaining five (5) zones; North-East, North-West, South-East, South-South and South-West are in the pipeline. </a:t>
            </a:r>
          </a:p>
          <a:p>
            <a:pPr marL="742950" lvl="2" indent="-342900"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Subsidy agreement is a Public-Private Partnership (PPP) scheme in the provision of price regulated broadband services in Nigeria. </a:t>
            </a:r>
          </a:p>
          <a:p>
            <a:pPr marL="742950" lvl="2" indent="-342900" algn="just">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The Commission has reached an advanced stage in the implementation of a Code of Corporate Governance for the industry, that will serve to strengthen telecom legal entities and attract investment</a:t>
            </a:r>
            <a:r>
              <a:rPr lang="en-GB" sz="2000" dirty="0" smtClean="0">
                <a:solidFill>
                  <a:srgbClr val="000066"/>
                </a:solidFill>
                <a:latin typeface="Garamond"/>
                <a:ea typeface="Tahoma" panose="020B0604030504040204" pitchFamily="34" charset="0"/>
                <a:cs typeface="Garamond"/>
              </a:rPr>
              <a:t>.</a:t>
            </a:r>
            <a:endParaRPr lang="en-US" sz="20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Commission is engaging investors in different </a:t>
            </a:r>
            <a:r>
              <a:rPr lang="en-US" sz="2000" dirty="0" err="1">
                <a:solidFill>
                  <a:srgbClr val="000066"/>
                </a:solidFill>
                <a:latin typeface="Garamond"/>
                <a:ea typeface="Tahoma" panose="020B0604030504040204" pitchFamily="34" charset="0"/>
                <a:cs typeface="Garamond"/>
              </a:rPr>
              <a:t>fora</a:t>
            </a:r>
            <a:r>
              <a:rPr lang="en-US" sz="2000" dirty="0">
                <a:solidFill>
                  <a:srgbClr val="000066"/>
                </a:solidFill>
                <a:latin typeface="Garamond"/>
                <a:ea typeface="Tahoma" panose="020B0604030504040204" pitchFamily="34" charset="0"/>
                <a:cs typeface="Garamond"/>
              </a:rPr>
              <a:t> to attract Foreign Direct Investments (FDI).  </a:t>
            </a:r>
            <a:r>
              <a:rPr lang="en-GB" sz="2000" dirty="0">
                <a:solidFill>
                  <a:srgbClr val="000066"/>
                </a:solidFill>
                <a:latin typeface="Garamond"/>
                <a:ea typeface="Tahoma" panose="020B0604030504040204" pitchFamily="34" charset="0"/>
                <a:cs typeface="Garamond"/>
              </a:rPr>
              <a:t>  </a:t>
            </a: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18</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4. Funding &amp; Investment</a:t>
            </a:r>
          </a:p>
        </p:txBody>
      </p:sp>
    </p:spTree>
    <p:extLst>
      <p:ext uri="{BB962C8B-B14F-4D97-AF65-F5344CB8AC3E}">
        <p14:creationId xmlns:p14="http://schemas.microsoft.com/office/powerpoint/2010/main" val="1275748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1124744"/>
            <a:ext cx="10297144" cy="554461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lvl="1" indent="-342900" algn="just">
              <a:spcBef>
                <a:spcPts val="0"/>
              </a:spcBef>
              <a:buFont typeface="Wingdings" panose="05000000000000000000" pitchFamily="2" charset="2"/>
              <a:buChar char="v"/>
            </a:pPr>
            <a:r>
              <a:rPr lang="en-US" sz="2000" b="1" dirty="0">
                <a:solidFill>
                  <a:srgbClr val="000066"/>
                </a:solidFill>
                <a:latin typeface="Garamond"/>
                <a:ea typeface="Tahoma" panose="020B0604030504040204" pitchFamily="34" charset="0"/>
                <a:cs typeface="Garamond"/>
              </a:rPr>
              <a:t>Set up Public Access Points and ICT Training Centre's </a:t>
            </a:r>
          </a:p>
          <a:p>
            <a:pPr marL="0" lvl="1" indent="-342900" algn="just">
              <a:spcBef>
                <a:spcPts val="0"/>
              </a:spcBef>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Connect all Universities, Schools, Colleges and Hospitals</a:t>
            </a:r>
            <a:endParaRPr lang="en-US" sz="20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900" b="1" dirty="0" smtClean="0">
                <a:solidFill>
                  <a:srgbClr val="000066"/>
                </a:solidFill>
                <a:latin typeface="Garamond"/>
                <a:ea typeface="Tahoma" panose="020B0604030504040204" pitchFamily="34" charset="0"/>
                <a:cs typeface="Garamond"/>
              </a:rPr>
              <a:t>BTS </a:t>
            </a:r>
            <a:r>
              <a:rPr lang="en-US" sz="1900" b="1" dirty="0">
                <a:solidFill>
                  <a:srgbClr val="000066"/>
                </a:solidFill>
                <a:latin typeface="Garamond"/>
                <a:ea typeface="Tahoma" panose="020B0604030504040204" pitchFamily="34" charset="0"/>
                <a:cs typeface="Garamond"/>
              </a:rPr>
              <a:t>Project - </a:t>
            </a:r>
            <a:r>
              <a:rPr lang="en-US" sz="1900" dirty="0">
                <a:solidFill>
                  <a:srgbClr val="000066"/>
                </a:solidFill>
                <a:latin typeface="Garamond"/>
                <a:ea typeface="Tahoma" panose="020B0604030504040204" pitchFamily="34" charset="0"/>
                <a:cs typeface="Garamond"/>
              </a:rPr>
              <a:t>Deployment of BTSs (Base Transceiver Stations) and certain passive infrastructure in the under-served and un-served communities where market viability is weak. Sites involved include: 58 sites in the Southwest, 36 sites in the South-South and 12 sites in the Federal Capital Territory (FCT). </a:t>
            </a:r>
          </a:p>
          <a:p>
            <a:pPr marL="742950" lvl="2" indent="-342900" algn="just">
              <a:buFont typeface="Wingdings" panose="05000000000000000000" pitchFamily="2" charset="2"/>
              <a:buChar char="v"/>
            </a:pPr>
            <a:r>
              <a:rPr lang="en-US" sz="1900" b="1" dirty="0" err="1">
                <a:solidFill>
                  <a:srgbClr val="000066"/>
                </a:solidFill>
                <a:latin typeface="Garamond"/>
                <a:ea typeface="Tahoma" panose="020B0604030504040204" pitchFamily="34" charset="0"/>
                <a:cs typeface="Garamond"/>
              </a:rPr>
              <a:t>RuBI</a:t>
            </a:r>
            <a:r>
              <a:rPr lang="en-US" sz="1900" b="1" dirty="0">
                <a:solidFill>
                  <a:srgbClr val="000066"/>
                </a:solidFill>
                <a:latin typeface="Garamond"/>
                <a:ea typeface="Tahoma" panose="020B0604030504040204" pitchFamily="34" charset="0"/>
                <a:cs typeface="Garamond"/>
              </a:rPr>
              <a:t>–Pilot - </a:t>
            </a:r>
            <a:r>
              <a:rPr lang="en-US" sz="1900" dirty="0">
                <a:solidFill>
                  <a:srgbClr val="000066"/>
                </a:solidFill>
                <a:latin typeface="Garamond"/>
                <a:ea typeface="Tahoma" panose="020B0604030504040204" pitchFamily="34" charset="0"/>
                <a:cs typeface="Garamond"/>
              </a:rPr>
              <a:t>Subsidies are provided to operators for the deployment of networks to support the establishment of core delivery mechanisms for broadband services in rural/semi urban areas. The deployment of infrastructure for broadband service provisioning is ongoing under the RUBI project initiative in 14 locations across the country. </a:t>
            </a: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Rehabilitation of ECC facilities in fourteen States for improved security of lives and property of Nigerians, and aid response agencies in receiving emergency calls for prompt assistance. </a:t>
            </a:r>
            <a:endParaRPr lang="en-GB" sz="19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Established Virtual Examination </a:t>
            </a:r>
            <a:r>
              <a:rPr lang="en-US" sz="1900" dirty="0" err="1">
                <a:solidFill>
                  <a:srgbClr val="000066"/>
                </a:solidFill>
                <a:latin typeface="Garamond"/>
                <a:ea typeface="Tahoma" panose="020B0604030504040204" pitchFamily="34" charset="0"/>
                <a:cs typeface="Garamond"/>
              </a:rPr>
              <a:t>Centres</a:t>
            </a:r>
            <a:r>
              <a:rPr lang="en-US" sz="1900" dirty="0">
                <a:solidFill>
                  <a:srgbClr val="000066"/>
                </a:solidFill>
                <a:latin typeface="Garamond"/>
                <a:ea typeface="Tahoma" panose="020B0604030504040204" pitchFamily="34" charset="0"/>
                <a:cs typeface="Garamond"/>
              </a:rPr>
              <a:t> in two selected WAEC approved Secondary Schools in the Northern and Southern Zones. </a:t>
            </a:r>
          </a:p>
          <a:p>
            <a:pPr marL="742950" lvl="2" indent="-342900" algn="just">
              <a:buFont typeface="Wingdings" panose="05000000000000000000" pitchFamily="2" charset="2"/>
              <a:buChar char="v"/>
            </a:pPr>
            <a:r>
              <a:rPr lang="en-US" sz="1900" dirty="0">
                <a:solidFill>
                  <a:srgbClr val="000066"/>
                </a:solidFill>
                <a:latin typeface="Garamond"/>
                <a:ea typeface="Tahoma" panose="020B0604030504040204" pitchFamily="34" charset="0"/>
                <a:cs typeface="Garamond"/>
              </a:rPr>
              <a:t>Data Sharing, e-Learning Platforms &amp; ICT Infrastructure for four (4) Universities and Teaching Hospitals in the Northern and Southern Zones. </a:t>
            </a:r>
          </a:p>
          <a:p>
            <a:pPr marL="400050" lvl="2" indent="0" algn="just">
              <a:lnSpc>
                <a:spcPct val="50000"/>
              </a:lnSpc>
              <a:buNone/>
            </a:pPr>
            <a:endParaRPr lang="en-US" sz="2000" dirty="0">
              <a:solidFill>
                <a:srgbClr val="000066"/>
              </a:solidFill>
              <a:latin typeface="Garamond"/>
              <a:ea typeface="Tahoma" panose="020B0604030504040204" pitchFamily="34" charset="0"/>
              <a:cs typeface="Garamond"/>
            </a:endParaRPr>
          </a:p>
          <a:p>
            <a:pPr marL="400050" lvl="2" indent="0" algn="just">
              <a:buNone/>
            </a:pPr>
            <a:endParaRPr lang="en-GB" sz="2000" dirty="0">
              <a:solidFill>
                <a:srgbClr val="000066"/>
              </a:solidFill>
              <a:latin typeface="Garamond"/>
              <a:ea typeface="Tahoma" panose="020B0604030504040204" pitchFamily="34" charset="0"/>
              <a:cs typeface="Garamond"/>
            </a:endParaRPr>
          </a:p>
          <a:p>
            <a:pPr marL="400050" lvl="2" indent="0" algn="just">
              <a:lnSpc>
                <a:spcPct val="50000"/>
              </a:lnSpc>
              <a:buNone/>
            </a:pPr>
            <a:endParaRPr lang="en-GB" sz="20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19</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5. Driving Demand</a:t>
            </a:r>
          </a:p>
        </p:txBody>
      </p:sp>
    </p:spTree>
    <p:extLst>
      <p:ext uri="{BB962C8B-B14F-4D97-AF65-F5344CB8AC3E}">
        <p14:creationId xmlns:p14="http://schemas.microsoft.com/office/powerpoint/2010/main" val="2543547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1424" y="1628803"/>
            <a:ext cx="10009112" cy="4525963"/>
          </a:xfrm>
        </p:spPr>
        <p:txBody>
          <a:bodyPr/>
          <a:lstStyle/>
          <a:p>
            <a:pPr>
              <a:buFont typeface="Wingdings" panose="05000000000000000000" pitchFamily="2" charset="2"/>
              <a:buChar char="v"/>
            </a:pPr>
            <a:r>
              <a:rPr lang="en-US" sz="2200" b="1" dirty="0">
                <a:solidFill>
                  <a:srgbClr val="000066"/>
                </a:solidFill>
                <a:latin typeface="Garamond"/>
                <a:cs typeface="Garamond"/>
              </a:rPr>
              <a:t>Introduction</a:t>
            </a:r>
          </a:p>
          <a:p>
            <a:pPr>
              <a:buFont typeface="Wingdings" panose="05000000000000000000" pitchFamily="2" charset="2"/>
              <a:buChar char="v"/>
            </a:pPr>
            <a:r>
              <a:rPr lang="en-GB" sz="2200" b="1" dirty="0">
                <a:solidFill>
                  <a:srgbClr val="000066"/>
                </a:solidFill>
                <a:latin typeface="Garamond"/>
                <a:cs typeface="Garamond"/>
              </a:rPr>
              <a:t>The National Broadband Plan (NBP)</a:t>
            </a:r>
            <a:endParaRPr lang="en-US" sz="2200" b="1" dirty="0">
              <a:solidFill>
                <a:srgbClr val="000066"/>
              </a:solidFill>
              <a:latin typeface="Garamond"/>
              <a:cs typeface="Garamond"/>
            </a:endParaRPr>
          </a:p>
          <a:p>
            <a:pPr>
              <a:buFont typeface="Wingdings" panose="05000000000000000000" pitchFamily="2" charset="2"/>
              <a:buChar char="v"/>
            </a:pPr>
            <a:r>
              <a:rPr lang="en-GB" sz="2200" b="1" dirty="0">
                <a:solidFill>
                  <a:srgbClr val="000066"/>
                </a:solidFill>
                <a:latin typeface="Garamond"/>
                <a:cs typeface="Garamond"/>
              </a:rPr>
              <a:t>Implementation of the NBP</a:t>
            </a:r>
          </a:p>
          <a:p>
            <a:pPr>
              <a:buFont typeface="Wingdings" panose="05000000000000000000" pitchFamily="2" charset="2"/>
              <a:buChar char="v"/>
            </a:pPr>
            <a:r>
              <a:rPr lang="en-GB" sz="2200" b="1" dirty="0">
                <a:solidFill>
                  <a:srgbClr val="000066"/>
                </a:solidFill>
                <a:latin typeface="Garamond"/>
                <a:cs typeface="Garamond"/>
              </a:rPr>
              <a:t>The Challenge</a:t>
            </a:r>
            <a:endParaRPr lang="en-US" sz="2200" b="1" dirty="0">
              <a:solidFill>
                <a:srgbClr val="000066"/>
              </a:solidFill>
              <a:latin typeface="Garamond"/>
              <a:cs typeface="Garamond"/>
            </a:endParaRPr>
          </a:p>
          <a:p>
            <a:pPr>
              <a:buFont typeface="Wingdings" panose="05000000000000000000" pitchFamily="2" charset="2"/>
              <a:buChar char="v"/>
            </a:pPr>
            <a:r>
              <a:rPr lang="en-GB" sz="2200" b="1" dirty="0">
                <a:solidFill>
                  <a:srgbClr val="000066"/>
                </a:solidFill>
                <a:latin typeface="Garamond"/>
                <a:cs typeface="Garamond"/>
              </a:rPr>
              <a:t>The NCC Mandate</a:t>
            </a:r>
            <a:endParaRPr lang="en-US" sz="2200" b="1" dirty="0">
              <a:solidFill>
                <a:srgbClr val="000066"/>
              </a:solidFill>
              <a:latin typeface="Garamond"/>
              <a:cs typeface="Garamond"/>
            </a:endParaRPr>
          </a:p>
          <a:p>
            <a:pPr>
              <a:buFont typeface="Wingdings" panose="05000000000000000000" pitchFamily="2" charset="2"/>
              <a:buChar char="v"/>
            </a:pPr>
            <a:r>
              <a:rPr lang="en-US" sz="2200" b="1" dirty="0">
                <a:solidFill>
                  <a:srgbClr val="000066"/>
                </a:solidFill>
                <a:latin typeface="Garamond"/>
                <a:cs typeface="Garamond"/>
              </a:rPr>
              <a:t>NCC Strategic Vision addresses NBP target areas </a:t>
            </a:r>
          </a:p>
          <a:p>
            <a:pPr>
              <a:buFont typeface="Wingdings" panose="05000000000000000000" pitchFamily="2" charset="2"/>
              <a:buChar char="v"/>
            </a:pPr>
            <a:r>
              <a:rPr lang="en-US" sz="2200" b="1" dirty="0">
                <a:solidFill>
                  <a:srgbClr val="000066"/>
                </a:solidFill>
                <a:latin typeface="Garamond"/>
                <a:cs typeface="Garamond"/>
              </a:rPr>
              <a:t>Current Broadband Penetration</a:t>
            </a:r>
          </a:p>
          <a:p>
            <a:pPr>
              <a:buFont typeface="Wingdings" panose="05000000000000000000" pitchFamily="2" charset="2"/>
              <a:buChar char="v"/>
            </a:pPr>
            <a:r>
              <a:rPr lang="en-US" sz="2200" b="1" dirty="0">
                <a:solidFill>
                  <a:srgbClr val="000066"/>
                </a:solidFill>
                <a:latin typeface="Garamond"/>
                <a:cs typeface="Garamond"/>
              </a:rPr>
              <a:t>Economic and Social Benefits </a:t>
            </a:r>
          </a:p>
          <a:p>
            <a:pPr>
              <a:buFont typeface="Wingdings" panose="05000000000000000000" pitchFamily="2" charset="2"/>
              <a:buChar char="v"/>
            </a:pPr>
            <a:r>
              <a:rPr lang="en-US" sz="2200" b="1" dirty="0">
                <a:solidFill>
                  <a:srgbClr val="000066"/>
                </a:solidFill>
                <a:latin typeface="Garamond"/>
                <a:cs typeface="Garamond"/>
              </a:rPr>
              <a:t>Conclusions </a:t>
            </a:r>
          </a:p>
        </p:txBody>
      </p:sp>
      <p:sp>
        <p:nvSpPr>
          <p:cNvPr id="6" name="Slide Number Placeholder 5"/>
          <p:cNvSpPr>
            <a:spLocks noGrp="1"/>
          </p:cNvSpPr>
          <p:nvPr>
            <p:ph type="sldNum" sz="quarter" idx="12"/>
          </p:nvPr>
        </p:nvSpPr>
        <p:spPr/>
        <p:txBody>
          <a:bodyPr/>
          <a:lstStyle/>
          <a:p>
            <a:fld id="{47333891-D5E7-4C7B-BF1D-E855E53CB5A8}" type="slidenum">
              <a:rPr lang="en-US" smtClean="0">
                <a:solidFill>
                  <a:srgbClr val="000066"/>
                </a:solidFill>
              </a:rPr>
              <a:t>2</a:t>
            </a:fld>
            <a:endParaRPr lang="en-US" dirty="0">
              <a:solidFill>
                <a:srgbClr val="000066"/>
              </a:solidFill>
            </a:endParaRPr>
          </a:p>
        </p:txBody>
      </p:sp>
      <p:sp>
        <p:nvSpPr>
          <p:cNvPr id="7" name="Title 6"/>
          <p:cNvSpPr>
            <a:spLocks noGrp="1"/>
          </p:cNvSpPr>
          <p:nvPr>
            <p:ph type="title"/>
          </p:nvPr>
        </p:nvSpPr>
        <p:spPr/>
        <p:txBody>
          <a:bodyPr/>
          <a:lstStyle/>
          <a:p>
            <a:r>
              <a:rPr lang="en-US" b="1" dirty="0" smtClean="0">
                <a:solidFill>
                  <a:srgbClr val="000066"/>
                </a:solidFill>
                <a:latin typeface="Garamond"/>
                <a:cs typeface="Garamond"/>
              </a:rPr>
              <a:t>Outline</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3662139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1196752"/>
            <a:ext cx="10225136" cy="554461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lvl="1" indent="0" algn="just">
              <a:lnSpc>
                <a:spcPct val="50000"/>
              </a:lnSpc>
              <a:spcBef>
                <a:spcPts val="0"/>
              </a:spcBef>
              <a:buNone/>
            </a:pPr>
            <a:endParaRPr lang="en-GB" sz="2000" b="1" dirty="0">
              <a:solidFill>
                <a:srgbClr val="000066"/>
              </a:solidFill>
              <a:latin typeface="Garamond"/>
              <a:ea typeface="Tahoma" panose="020B0604030504040204" pitchFamily="34" charset="0"/>
              <a:cs typeface="Garamond"/>
            </a:endParaRPr>
          </a:p>
          <a:p>
            <a:pPr marL="0" lvl="1" indent="-342900" algn="just">
              <a:lnSpc>
                <a:spcPct val="50000"/>
              </a:lnSpc>
              <a:spcBef>
                <a:spcPts val="0"/>
              </a:spcBef>
              <a:buFont typeface="Wingdings" panose="05000000000000000000" pitchFamily="2" charset="2"/>
              <a:buChar char="v"/>
            </a:pPr>
            <a:r>
              <a:rPr lang="en-US" sz="2000" b="1" dirty="0">
                <a:solidFill>
                  <a:srgbClr val="000066"/>
                </a:solidFill>
                <a:latin typeface="Garamond"/>
                <a:ea typeface="Tahoma" panose="020B0604030504040204" pitchFamily="34" charset="0"/>
                <a:cs typeface="Garamond"/>
              </a:rPr>
              <a:t>Set up Public Access Points and ICT Training Centre's </a:t>
            </a:r>
          </a:p>
          <a:p>
            <a:pPr marL="0" lvl="1" indent="-342900" algn="just">
              <a:spcBef>
                <a:spcPts val="0"/>
              </a:spcBef>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Connect all Universities, Schools, Colleges and Hospitals</a:t>
            </a:r>
            <a:endParaRPr lang="en-US" sz="20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dirty="0" smtClean="0">
                <a:solidFill>
                  <a:srgbClr val="000066"/>
                </a:solidFill>
                <a:latin typeface="Garamond"/>
                <a:ea typeface="Tahoma" panose="020B0604030504040204" pitchFamily="34" charset="0"/>
                <a:cs typeface="Garamond"/>
              </a:rPr>
              <a:t>Training </a:t>
            </a:r>
            <a:r>
              <a:rPr lang="en-US" sz="1850" dirty="0">
                <a:solidFill>
                  <a:srgbClr val="000066"/>
                </a:solidFill>
                <a:latin typeface="Garamond"/>
                <a:ea typeface="Tahoma" panose="020B0604030504040204" pitchFamily="34" charset="0"/>
                <a:cs typeface="Garamond"/>
              </a:rPr>
              <a:t>facility with modern infrastructure to promote learning at DBI Learning </a:t>
            </a:r>
            <a:r>
              <a:rPr lang="en-US" sz="1850" dirty="0" err="1">
                <a:solidFill>
                  <a:srgbClr val="000066"/>
                </a:solidFill>
                <a:latin typeface="Garamond"/>
                <a:ea typeface="Tahoma" panose="020B0604030504040204" pitchFamily="34" charset="0"/>
                <a:cs typeface="Garamond"/>
              </a:rPr>
              <a:t>Centres</a:t>
            </a:r>
            <a:r>
              <a:rPr lang="en-US" sz="1850" dirty="0">
                <a:solidFill>
                  <a:srgbClr val="000066"/>
                </a:solidFill>
                <a:latin typeface="Garamond"/>
                <a:ea typeface="Tahoma" panose="020B0604030504040204" pitchFamily="34" charset="0"/>
                <a:cs typeface="Garamond"/>
              </a:rPr>
              <a:t> in Yola, Enugu, </a:t>
            </a:r>
            <a:r>
              <a:rPr lang="en-US" sz="1850" dirty="0" err="1">
                <a:solidFill>
                  <a:srgbClr val="000066"/>
                </a:solidFill>
                <a:latin typeface="Garamond"/>
                <a:ea typeface="Tahoma" panose="020B0604030504040204" pitchFamily="34" charset="0"/>
                <a:cs typeface="Garamond"/>
              </a:rPr>
              <a:t>Asaba</a:t>
            </a:r>
            <a:r>
              <a:rPr lang="en-US" sz="1850" dirty="0">
                <a:solidFill>
                  <a:srgbClr val="000066"/>
                </a:solidFill>
                <a:latin typeface="Garamond"/>
                <a:ea typeface="Tahoma" panose="020B0604030504040204" pitchFamily="34" charset="0"/>
                <a:cs typeface="Garamond"/>
              </a:rPr>
              <a:t> and </a:t>
            </a:r>
            <a:r>
              <a:rPr lang="en-US" sz="1850" dirty="0" err="1">
                <a:solidFill>
                  <a:srgbClr val="000066"/>
                </a:solidFill>
                <a:latin typeface="Garamond"/>
                <a:ea typeface="Tahoma" panose="020B0604030504040204" pitchFamily="34" charset="0"/>
                <a:cs typeface="Garamond"/>
              </a:rPr>
              <a:t>Oshodi</a:t>
            </a:r>
            <a:r>
              <a:rPr lang="en-US" sz="1850" dirty="0">
                <a:solidFill>
                  <a:srgbClr val="000066"/>
                </a:solidFill>
                <a:latin typeface="Garamond"/>
                <a:ea typeface="Tahoma" panose="020B0604030504040204" pitchFamily="34" charset="0"/>
                <a:cs typeface="Garamond"/>
              </a:rPr>
              <a:t>. </a:t>
            </a:r>
          </a:p>
          <a:p>
            <a:pPr marL="742950" lvl="2" indent="-342900" algn="just">
              <a:buFont typeface="Wingdings" panose="05000000000000000000" pitchFamily="2" charset="2"/>
              <a:buChar char="v"/>
            </a:pPr>
            <a:r>
              <a:rPr lang="en-US" sz="1850" b="1" dirty="0" err="1">
                <a:solidFill>
                  <a:srgbClr val="000066"/>
                </a:solidFill>
                <a:latin typeface="Garamond"/>
                <a:ea typeface="Tahoma" panose="020B0604030504040204" pitchFamily="34" charset="0"/>
                <a:cs typeface="Garamond"/>
              </a:rPr>
              <a:t>UnICC</a:t>
            </a:r>
            <a:r>
              <a:rPr lang="en-US" sz="1850" b="1" dirty="0">
                <a:solidFill>
                  <a:srgbClr val="000066"/>
                </a:solidFill>
                <a:latin typeface="Garamond"/>
                <a:ea typeface="Tahoma" panose="020B0604030504040204" pitchFamily="34" charset="0"/>
                <a:cs typeface="Garamond"/>
              </a:rPr>
              <a:t> Project - </a:t>
            </a:r>
            <a:r>
              <a:rPr lang="en-US" sz="1850" dirty="0">
                <a:solidFill>
                  <a:srgbClr val="000066"/>
                </a:solidFill>
                <a:latin typeface="Garamond"/>
                <a:ea typeface="Tahoma" panose="020B0604030504040204" pitchFamily="34" charset="0"/>
                <a:cs typeface="Garamond"/>
              </a:rPr>
              <a:t>This is a USPF support project to deliver broadband infrastructure using OFC to Universities to facilitate research and learning. At the moment the deployment of OFC is ongoing in 9 (nine) Universities</a:t>
            </a:r>
            <a:r>
              <a:rPr lang="en-US" sz="1850" dirty="0" smtClean="0">
                <a:solidFill>
                  <a:srgbClr val="000066"/>
                </a:solidFill>
                <a:latin typeface="Garamond"/>
                <a:ea typeface="Tahoma" panose="020B0604030504040204" pitchFamily="34" charset="0"/>
                <a:cs typeface="Garamond"/>
              </a:rPr>
              <a:t>.</a:t>
            </a:r>
            <a:endParaRPr lang="en-US" sz="185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dirty="0">
                <a:solidFill>
                  <a:srgbClr val="000066"/>
                </a:solidFill>
                <a:latin typeface="Garamond"/>
                <a:ea typeface="Tahoma" panose="020B0604030504040204" pitchFamily="34" charset="0"/>
                <a:cs typeface="Garamond"/>
              </a:rPr>
              <a:t>Schools and Tertiary Institutions Knowledge Centres across the country to equip students and their neighboring communities with ICT Learning tools.  </a:t>
            </a:r>
            <a:endParaRPr lang="en-US" sz="185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b="1" dirty="0" err="1">
                <a:solidFill>
                  <a:srgbClr val="000066"/>
                </a:solidFill>
                <a:latin typeface="Garamond"/>
                <a:ea typeface="Tahoma" panose="020B0604030504040204" pitchFamily="34" charset="0"/>
                <a:cs typeface="Garamond"/>
              </a:rPr>
              <a:t>UnICC</a:t>
            </a:r>
            <a:r>
              <a:rPr lang="en-US" sz="1850" b="1" dirty="0">
                <a:solidFill>
                  <a:srgbClr val="000066"/>
                </a:solidFill>
                <a:latin typeface="Garamond"/>
                <a:ea typeface="Tahoma" panose="020B0604030504040204" pitchFamily="34" charset="0"/>
                <a:cs typeface="Garamond"/>
              </a:rPr>
              <a:t>-Electronics</a:t>
            </a:r>
            <a:r>
              <a:rPr lang="en-US" sz="1850" dirty="0">
                <a:solidFill>
                  <a:srgbClr val="000066"/>
                </a:solidFill>
                <a:latin typeface="Garamond"/>
                <a:ea typeface="Tahoma" panose="020B0604030504040204" pitchFamily="34" charset="0"/>
                <a:cs typeface="Garamond"/>
              </a:rPr>
              <a:t> - </a:t>
            </a:r>
            <a:r>
              <a:rPr lang="en-US" sz="1850" b="1" dirty="0">
                <a:solidFill>
                  <a:srgbClr val="000066"/>
                </a:solidFill>
                <a:latin typeface="Garamond"/>
                <a:ea typeface="Tahoma" panose="020B0604030504040204" pitchFamily="34" charset="0"/>
                <a:cs typeface="Garamond"/>
              </a:rPr>
              <a:t> </a:t>
            </a:r>
            <a:r>
              <a:rPr lang="en-US" sz="1850" dirty="0">
                <a:solidFill>
                  <a:srgbClr val="000066"/>
                </a:solidFill>
                <a:latin typeface="Garamond"/>
                <a:ea typeface="Tahoma" panose="020B0604030504040204" pitchFamily="34" charset="0"/>
                <a:cs typeface="Garamond"/>
              </a:rPr>
              <a:t>The Project involves interconnecting end-user Electronics within the University Campus. Currently, provision of connectivity is ongoing in five (5) Universities across the country. </a:t>
            </a:r>
            <a:endParaRPr lang="en-US" sz="185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b="1" dirty="0">
                <a:solidFill>
                  <a:srgbClr val="000066"/>
                </a:solidFill>
                <a:latin typeface="Garamond"/>
                <a:ea typeface="Tahoma" panose="020B0604030504040204" pitchFamily="34" charset="0"/>
                <a:cs typeface="Garamond"/>
              </a:rPr>
              <a:t>Stakeholder Initiated Projects (SIP)</a:t>
            </a:r>
            <a:r>
              <a:rPr lang="en-US" sz="1850" dirty="0">
                <a:solidFill>
                  <a:srgbClr val="000066"/>
                </a:solidFill>
                <a:latin typeface="Garamond"/>
                <a:ea typeface="Tahoma" panose="020B0604030504040204" pitchFamily="34" charset="0"/>
                <a:cs typeface="Garamond"/>
              </a:rPr>
              <a:t> -  Provision of ICT/CBT (Information and Communications Technology/Computer Based Test) </a:t>
            </a:r>
            <a:r>
              <a:rPr lang="en-US" sz="1850" dirty="0" err="1">
                <a:solidFill>
                  <a:srgbClr val="000066"/>
                </a:solidFill>
                <a:latin typeface="Garamond"/>
                <a:ea typeface="Tahoma" panose="020B0604030504040204" pitchFamily="34" charset="0"/>
                <a:cs typeface="Garamond"/>
              </a:rPr>
              <a:t>Centres</a:t>
            </a:r>
            <a:r>
              <a:rPr lang="en-US" sz="1850" dirty="0">
                <a:solidFill>
                  <a:srgbClr val="000066"/>
                </a:solidFill>
                <a:latin typeface="Garamond"/>
                <a:ea typeface="Tahoma" panose="020B0604030504040204" pitchFamily="34" charset="0"/>
                <a:cs typeface="Garamond"/>
              </a:rPr>
              <a:t>. Currently, twelve (12) ICT/CBT </a:t>
            </a:r>
            <a:r>
              <a:rPr lang="en-US" sz="1850" dirty="0" err="1">
                <a:solidFill>
                  <a:srgbClr val="000066"/>
                </a:solidFill>
                <a:latin typeface="Garamond"/>
                <a:ea typeface="Tahoma" panose="020B0604030504040204" pitchFamily="34" charset="0"/>
                <a:cs typeface="Garamond"/>
              </a:rPr>
              <a:t>Centres</a:t>
            </a:r>
            <a:r>
              <a:rPr lang="en-US" sz="1850" dirty="0">
                <a:solidFill>
                  <a:srgbClr val="000066"/>
                </a:solidFill>
                <a:latin typeface="Garamond"/>
                <a:ea typeface="Tahoma" panose="020B0604030504040204" pitchFamily="34" charset="0"/>
                <a:cs typeface="Garamond"/>
              </a:rPr>
              <a:t> have been completed in various institutions and locations across the country under the SIP initiative, and an additional four (4) Skills Acquisition </a:t>
            </a:r>
            <a:r>
              <a:rPr lang="en-US" sz="1850" dirty="0" err="1">
                <a:solidFill>
                  <a:srgbClr val="000066"/>
                </a:solidFill>
                <a:latin typeface="Garamond"/>
                <a:ea typeface="Tahoma" panose="020B0604030504040204" pitchFamily="34" charset="0"/>
                <a:cs typeface="Garamond"/>
              </a:rPr>
              <a:t>Centres</a:t>
            </a:r>
            <a:r>
              <a:rPr lang="en-US" sz="1850" dirty="0">
                <a:solidFill>
                  <a:srgbClr val="000066"/>
                </a:solidFill>
                <a:latin typeface="Garamond"/>
                <a:ea typeface="Tahoma" panose="020B0604030504040204" pitchFamily="34" charset="0"/>
                <a:cs typeface="Garamond"/>
              </a:rPr>
              <a:t> are scheduled for completion </a:t>
            </a:r>
          </a:p>
          <a:p>
            <a:pPr marL="400050" lvl="2" indent="0" algn="just">
              <a:buNone/>
            </a:pPr>
            <a:r>
              <a:rPr lang="en-US" sz="1850" dirty="0">
                <a:solidFill>
                  <a:srgbClr val="000066"/>
                </a:solidFill>
                <a:latin typeface="Garamond"/>
                <a:ea typeface="Tahoma" panose="020B0604030504040204" pitchFamily="34" charset="0"/>
                <a:cs typeface="Garamond"/>
              </a:rPr>
              <a:t> </a:t>
            </a:r>
          </a:p>
          <a:p>
            <a:pPr marL="400050" lvl="2" indent="0" algn="just">
              <a:lnSpc>
                <a:spcPct val="50000"/>
              </a:lnSpc>
              <a:buNone/>
            </a:pPr>
            <a:endParaRPr lang="en-GB" sz="20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20</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5. Driving </a:t>
            </a:r>
            <a:r>
              <a:rPr lang="en-US" b="1" dirty="0" smtClean="0">
                <a:solidFill>
                  <a:srgbClr val="000066"/>
                </a:solidFill>
                <a:latin typeface="Garamond"/>
                <a:cs typeface="Garamond"/>
              </a:rPr>
              <a:t>Demand (Cont.)</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2887194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1124744"/>
            <a:ext cx="10225136" cy="492392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Build metro fibre networks in all the major cities and state capitals.</a:t>
            </a:r>
            <a:endParaRPr lang="en-US" sz="2000" b="1" dirty="0">
              <a:solidFill>
                <a:srgbClr val="000066"/>
              </a:solidFill>
              <a:latin typeface="Garamond"/>
              <a:ea typeface="Tahoma" panose="020B0604030504040204" pitchFamily="34" charset="0"/>
              <a:cs typeface="Garamond"/>
            </a:endParaRPr>
          </a:p>
          <a:p>
            <a:pPr marL="342900" lvl="1" indent="-342900" algn="just">
              <a:lnSpc>
                <a:spcPct val="5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Incentivize building of last mile wireline infrastructure to homes, etc. </a:t>
            </a:r>
          </a:p>
          <a:p>
            <a:pPr marL="342900" lvl="1" indent="-342900" algn="just">
              <a:lnSpc>
                <a:spcPct val="50000"/>
              </a:lnSpc>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Extend international cable landing points to other coastal states.  </a:t>
            </a:r>
          </a:p>
          <a:p>
            <a:pPr marL="342900" lvl="1" indent="-342900" algn="just">
              <a:buFont typeface="Wingdings" panose="05000000000000000000" pitchFamily="2" charset="2"/>
              <a:buChar char="v"/>
            </a:pPr>
            <a:r>
              <a:rPr lang="en-GB" sz="2000" b="1" dirty="0">
                <a:solidFill>
                  <a:srgbClr val="000066"/>
                </a:solidFill>
                <a:latin typeface="Garamond"/>
                <a:ea typeface="Tahoma" panose="020B0604030504040204" pitchFamily="34" charset="0"/>
                <a:cs typeface="Garamond"/>
              </a:rPr>
              <a:t>The Commission has;</a:t>
            </a:r>
            <a:endParaRPr lang="en-US" sz="20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dirty="0">
                <a:solidFill>
                  <a:srgbClr val="000066"/>
                </a:solidFill>
                <a:latin typeface="Garamond"/>
                <a:ea typeface="Tahoma" panose="020B0604030504040204" pitchFamily="34" charset="0"/>
                <a:cs typeface="Garamond"/>
              </a:rPr>
              <a:t>Articulated a robust regulatory framework that will enable strategic and systematic licensing and deployment of broadband infrastructure across the country – The Open Access Model</a:t>
            </a:r>
            <a:r>
              <a:rPr lang="en-US" sz="1850" dirty="0" smtClean="0">
                <a:solidFill>
                  <a:srgbClr val="000066"/>
                </a:solidFill>
                <a:latin typeface="Garamond"/>
                <a:ea typeface="Tahoma" panose="020B0604030504040204" pitchFamily="34" charset="0"/>
                <a:cs typeface="Garamond"/>
              </a:rPr>
              <a:t>.</a:t>
            </a:r>
            <a:endParaRPr lang="en-US" sz="185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dirty="0">
                <a:solidFill>
                  <a:srgbClr val="000066"/>
                </a:solidFill>
                <a:latin typeface="Garamond"/>
                <a:ea typeface="Tahoma" panose="020B0604030504040204" pitchFamily="34" charset="0"/>
                <a:cs typeface="Garamond"/>
              </a:rPr>
              <a:t>Established a Broadband Implementation &amp; Monitoring Committee to give proper assessment on regular basis of broadband infrastructure deployment</a:t>
            </a:r>
            <a:r>
              <a:rPr lang="en-US" sz="1850" dirty="0" smtClean="0">
                <a:solidFill>
                  <a:srgbClr val="000066"/>
                </a:solidFill>
                <a:latin typeface="Garamond"/>
                <a:ea typeface="Tahoma" panose="020B0604030504040204" pitchFamily="34" charset="0"/>
                <a:cs typeface="Garamond"/>
              </a:rPr>
              <a:t>.</a:t>
            </a:r>
            <a:endParaRPr lang="en-US" sz="185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1850" dirty="0">
                <a:solidFill>
                  <a:srgbClr val="000066"/>
                </a:solidFill>
                <a:latin typeface="Garamond"/>
                <a:ea typeface="Tahoma" panose="020B0604030504040204" pitchFamily="34" charset="0"/>
                <a:cs typeface="Garamond"/>
              </a:rPr>
              <a:t>F</a:t>
            </a:r>
            <a:r>
              <a:rPr lang="en-US" sz="1850" dirty="0" smtClean="0">
                <a:solidFill>
                  <a:srgbClr val="000066"/>
                </a:solidFill>
                <a:latin typeface="Garamond"/>
                <a:ea typeface="Tahoma" panose="020B0604030504040204" pitchFamily="34" charset="0"/>
                <a:cs typeface="Garamond"/>
              </a:rPr>
              <a:t>ine </a:t>
            </a:r>
            <a:r>
              <a:rPr lang="en-US" sz="1850" dirty="0">
                <a:solidFill>
                  <a:srgbClr val="000066"/>
                </a:solidFill>
                <a:latin typeface="Garamond"/>
                <a:ea typeface="Tahoma" panose="020B0604030504040204" pitchFamily="34" charset="0"/>
                <a:cs typeface="Garamond"/>
              </a:rPr>
              <a:t>tuned the Infrastructure provision licenses awarded for the Lagos and North Central zones.  </a:t>
            </a:r>
          </a:p>
          <a:p>
            <a:pPr marL="742950" lvl="2" indent="-342900" algn="just">
              <a:buFont typeface="Wingdings" panose="05000000000000000000" pitchFamily="2" charset="2"/>
              <a:buChar char="v"/>
            </a:pPr>
            <a:r>
              <a:rPr lang="en-US" sz="1850" dirty="0">
                <a:solidFill>
                  <a:srgbClr val="000066"/>
                </a:solidFill>
                <a:latin typeface="Garamond"/>
                <a:ea typeface="Tahoma" panose="020B0604030504040204" pitchFamily="34" charset="0"/>
                <a:cs typeface="Garamond"/>
              </a:rPr>
              <a:t>Advertised the bidding and selection process for interested service providers (Infrastructure Companies – </a:t>
            </a:r>
            <a:r>
              <a:rPr lang="en-US" sz="1850" dirty="0" err="1">
                <a:solidFill>
                  <a:srgbClr val="000066"/>
                </a:solidFill>
                <a:latin typeface="Garamond"/>
                <a:ea typeface="Tahoma" panose="020B0604030504040204" pitchFamily="34" charset="0"/>
                <a:cs typeface="Garamond"/>
              </a:rPr>
              <a:t>Infracos</a:t>
            </a:r>
            <a:r>
              <a:rPr lang="en-US" sz="1850" dirty="0">
                <a:solidFill>
                  <a:srgbClr val="000066"/>
                </a:solidFill>
                <a:latin typeface="Garamond"/>
                <a:ea typeface="Tahoma" panose="020B0604030504040204" pitchFamily="34" charset="0"/>
                <a:cs typeface="Garamond"/>
              </a:rPr>
              <a:t>) in the remaining five zones namely; North-East, North-West, South-East, South-South and South-South. </a:t>
            </a:r>
          </a:p>
          <a:p>
            <a:pPr marL="1600200" lvl="4" indent="-285750" algn="just"/>
            <a:r>
              <a:rPr lang="en-US" sz="1850" dirty="0">
                <a:solidFill>
                  <a:srgbClr val="000066"/>
                </a:solidFill>
                <a:latin typeface="Garamond"/>
                <a:ea typeface="Tahoma" panose="020B0604030504040204" pitchFamily="34" charset="0"/>
                <a:cs typeface="Garamond"/>
              </a:rPr>
              <a:t>The mandate of the </a:t>
            </a:r>
            <a:r>
              <a:rPr lang="en-US" sz="1850" dirty="0" err="1">
                <a:solidFill>
                  <a:srgbClr val="000066"/>
                </a:solidFill>
                <a:latin typeface="Garamond"/>
                <a:ea typeface="Tahoma" panose="020B0604030504040204" pitchFamily="34" charset="0"/>
                <a:cs typeface="Garamond"/>
              </a:rPr>
              <a:t>Infracos</a:t>
            </a:r>
            <a:r>
              <a:rPr lang="en-US" sz="1850" dirty="0">
                <a:solidFill>
                  <a:srgbClr val="000066"/>
                </a:solidFill>
                <a:latin typeface="Garamond"/>
                <a:ea typeface="Tahoma" panose="020B0604030504040204" pitchFamily="34" charset="0"/>
                <a:cs typeface="Garamond"/>
              </a:rPr>
              <a:t> is </a:t>
            </a:r>
            <a:r>
              <a:rPr lang="en-US" sz="1850" dirty="0" smtClean="0">
                <a:solidFill>
                  <a:srgbClr val="000066"/>
                </a:solidFill>
                <a:latin typeface="Garamond"/>
                <a:ea typeface="Tahoma" panose="020B0604030504040204" pitchFamily="34" charset="0"/>
                <a:cs typeface="Garamond"/>
              </a:rPr>
              <a:t>to provide &amp; </a:t>
            </a:r>
            <a:r>
              <a:rPr lang="en-US" sz="1850" dirty="0">
                <a:solidFill>
                  <a:srgbClr val="000066"/>
                </a:solidFill>
                <a:latin typeface="Garamond"/>
                <a:ea typeface="Tahoma" panose="020B0604030504040204" pitchFamily="34" charset="0"/>
                <a:cs typeface="Garamond"/>
              </a:rPr>
              <a:t>operate infrastructure </a:t>
            </a:r>
            <a:r>
              <a:rPr lang="en-US" sz="1850" dirty="0" smtClean="0">
                <a:solidFill>
                  <a:srgbClr val="000066"/>
                </a:solidFill>
                <a:latin typeface="Garamond"/>
                <a:ea typeface="Tahoma" panose="020B0604030504040204" pitchFamily="34" charset="0"/>
                <a:cs typeface="Garamond"/>
              </a:rPr>
              <a:t>services and to facilitate </a:t>
            </a:r>
            <a:r>
              <a:rPr lang="en-US" sz="1850" dirty="0">
                <a:solidFill>
                  <a:srgbClr val="000066"/>
                </a:solidFill>
                <a:latin typeface="Garamond"/>
                <a:ea typeface="Tahoma" panose="020B0604030504040204" pitchFamily="34" charset="0"/>
                <a:cs typeface="Garamond"/>
              </a:rPr>
              <a:t>broadband penetration, </a:t>
            </a:r>
            <a:r>
              <a:rPr lang="en-US" sz="1850" dirty="0" smtClean="0">
                <a:solidFill>
                  <a:srgbClr val="000066"/>
                </a:solidFill>
                <a:latin typeface="Garamond"/>
                <a:ea typeface="Tahoma" panose="020B0604030504040204" pitchFamily="34" charset="0"/>
                <a:cs typeface="Garamond"/>
              </a:rPr>
              <a:t>i.e. </a:t>
            </a:r>
            <a:r>
              <a:rPr lang="en-US" sz="1850" dirty="0">
                <a:solidFill>
                  <a:srgbClr val="000066"/>
                </a:solidFill>
                <a:latin typeface="Garamond"/>
                <a:ea typeface="Tahoma" panose="020B0604030504040204" pitchFamily="34" charset="0"/>
                <a:cs typeface="Garamond"/>
              </a:rPr>
              <a:t>provide and optimize access to and use of affordable fixed and mobile broadband everywhere in Nigeria.</a:t>
            </a: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21</a:t>
            </a:fld>
            <a:endParaRPr lang="en-US" dirty="0">
              <a:solidFill>
                <a:srgbClr val="000066"/>
              </a:solidFill>
            </a:endParaRPr>
          </a:p>
        </p:txBody>
      </p:sp>
      <p:sp>
        <p:nvSpPr>
          <p:cNvPr id="4" name="Title 3"/>
          <p:cNvSpPr>
            <a:spLocks noGrp="1"/>
          </p:cNvSpPr>
          <p:nvPr>
            <p:ph type="title"/>
          </p:nvPr>
        </p:nvSpPr>
        <p:spPr/>
        <p:txBody>
          <a:bodyPr>
            <a:normAutofit/>
          </a:bodyPr>
          <a:lstStyle/>
          <a:p>
            <a:r>
              <a:rPr lang="en-US" b="1" dirty="0">
                <a:solidFill>
                  <a:srgbClr val="000066"/>
                </a:solidFill>
                <a:latin typeface="Garamond"/>
                <a:cs typeface="Garamond"/>
              </a:rPr>
              <a:t>6. Building </a:t>
            </a:r>
            <a:r>
              <a:rPr lang="en-US" b="1" dirty="0" err="1">
                <a:solidFill>
                  <a:srgbClr val="000066"/>
                </a:solidFill>
                <a:latin typeface="Garamond"/>
                <a:cs typeface="Garamond"/>
              </a:rPr>
              <a:t>Fibre</a:t>
            </a:r>
            <a:r>
              <a:rPr lang="en-US" b="1" dirty="0">
                <a:solidFill>
                  <a:srgbClr val="000066"/>
                </a:solidFill>
                <a:latin typeface="Garamond"/>
                <a:cs typeface="Garamond"/>
              </a:rPr>
              <a:t> Infrastructure</a:t>
            </a:r>
          </a:p>
        </p:txBody>
      </p:sp>
    </p:spTree>
    <p:extLst>
      <p:ext uri="{BB962C8B-B14F-4D97-AF65-F5344CB8AC3E}">
        <p14:creationId xmlns:p14="http://schemas.microsoft.com/office/powerpoint/2010/main" val="4285492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23392" y="1313384"/>
            <a:ext cx="10297144" cy="485192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342900" lvl="1" indent="-342900" algn="just">
              <a:buFont typeface="Wingdings" panose="05000000000000000000" pitchFamily="2" charset="2"/>
              <a:buChar char="v"/>
            </a:pPr>
            <a:r>
              <a:rPr lang="en-GB" sz="2200" b="1" dirty="0">
                <a:solidFill>
                  <a:srgbClr val="000066"/>
                </a:solidFill>
                <a:latin typeface="Garamond"/>
                <a:ea typeface="Tahoma" panose="020B0604030504040204" pitchFamily="34" charset="0"/>
                <a:cs typeface="Garamond"/>
              </a:rPr>
              <a:t>All cell sites to be LTE compatible</a:t>
            </a:r>
            <a:r>
              <a:rPr lang="en-US" sz="2200" b="1" dirty="0">
                <a:solidFill>
                  <a:srgbClr val="000066"/>
                </a:solidFill>
                <a:latin typeface="Garamond"/>
                <a:ea typeface="Tahoma" panose="020B0604030504040204" pitchFamily="34" charset="0"/>
                <a:cs typeface="Garamond"/>
              </a:rPr>
              <a:t>.</a:t>
            </a:r>
          </a:p>
          <a:p>
            <a:pPr marL="342900" lvl="1" indent="-342900" algn="just">
              <a:lnSpc>
                <a:spcPct val="50000"/>
              </a:lnSpc>
              <a:buFont typeface="Wingdings" panose="05000000000000000000" pitchFamily="2" charset="2"/>
              <a:buChar char="v"/>
            </a:pPr>
            <a:r>
              <a:rPr lang="en-GB" sz="2200" b="1" dirty="0">
                <a:solidFill>
                  <a:srgbClr val="000066"/>
                </a:solidFill>
                <a:latin typeface="Garamond"/>
                <a:ea typeface="Tahoma" panose="020B0604030504040204" pitchFamily="34" charset="0"/>
                <a:cs typeface="Garamond"/>
              </a:rPr>
              <a:t>Spread 3G to at least 50% of the </a:t>
            </a:r>
            <a:r>
              <a:rPr lang="en-GB" sz="2200" b="1" dirty="0" smtClean="0">
                <a:solidFill>
                  <a:srgbClr val="000066"/>
                </a:solidFill>
                <a:latin typeface="Garamond"/>
                <a:ea typeface="Tahoma" panose="020B0604030504040204" pitchFamily="34" charset="0"/>
                <a:cs typeface="Garamond"/>
              </a:rPr>
              <a:t>population</a:t>
            </a:r>
          </a:p>
          <a:p>
            <a:pPr marL="342900" lvl="1" indent="-342900" algn="just">
              <a:lnSpc>
                <a:spcPct val="50000"/>
              </a:lnSpc>
              <a:buFont typeface="Wingdings" panose="05000000000000000000" pitchFamily="2" charset="2"/>
              <a:buChar char="v"/>
            </a:pPr>
            <a:endParaRPr lang="en-US" sz="2200" b="1"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One slot of 30MHz frequency in 2.3GHz was licensed to </a:t>
            </a:r>
            <a:r>
              <a:rPr lang="en-US" sz="2200" dirty="0" err="1">
                <a:solidFill>
                  <a:srgbClr val="000066"/>
                </a:solidFill>
                <a:latin typeface="Garamond"/>
                <a:ea typeface="Tahoma" panose="020B0604030504040204" pitchFamily="34" charset="0"/>
                <a:cs typeface="Garamond"/>
              </a:rPr>
              <a:t>Bitflux</a:t>
            </a:r>
            <a:r>
              <a:rPr lang="en-US" sz="2200" dirty="0">
                <a:solidFill>
                  <a:srgbClr val="000066"/>
                </a:solidFill>
                <a:latin typeface="Garamond"/>
                <a:ea typeface="Tahoma" panose="020B0604030504040204" pitchFamily="34" charset="0"/>
                <a:cs typeface="Garamond"/>
              </a:rPr>
              <a:t> for the provision of Wholesale 3G Wireless Access Services. </a:t>
            </a:r>
            <a:endParaRPr lang="en-US" sz="2200" dirty="0" smtClean="0">
              <a:solidFill>
                <a:srgbClr val="000066"/>
              </a:solidFill>
              <a:latin typeface="Garamond"/>
              <a:ea typeface="Tahoma" panose="020B0604030504040204" pitchFamily="34" charset="0"/>
              <a:cs typeface="Garamond"/>
            </a:endParaRPr>
          </a:p>
          <a:p>
            <a:pPr marL="400050" lvl="2" indent="0" algn="just">
              <a:lnSpc>
                <a:spcPct val="50000"/>
              </a:lnSpc>
              <a:buNone/>
            </a:pPr>
            <a:endParaRPr lang="en-US" sz="22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The Commission has re-planned the 23 GHz microwave frequency band for backhauling, which is strategic to supporting the throughput of point-to-point digital fixed wireless systems and mobile infrastructure in Nigeria. </a:t>
            </a:r>
            <a:endParaRPr lang="en-US" sz="2200" dirty="0" smtClean="0">
              <a:solidFill>
                <a:srgbClr val="000066"/>
              </a:solidFill>
              <a:latin typeface="Garamond"/>
              <a:ea typeface="Tahoma" panose="020B0604030504040204" pitchFamily="34" charset="0"/>
              <a:cs typeface="Garamond"/>
            </a:endParaRPr>
          </a:p>
          <a:p>
            <a:pPr marL="742950" lvl="2" indent="-342900" algn="just">
              <a:lnSpc>
                <a:spcPct val="50000"/>
              </a:lnSpc>
              <a:buFont typeface="Wingdings" panose="05000000000000000000" pitchFamily="2" charset="2"/>
              <a:buChar char="v"/>
            </a:pPr>
            <a:endParaRPr lang="en-US" sz="22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The Commission has approved for Etisalat and Airtel to re-farm part of their </a:t>
            </a:r>
            <a:r>
              <a:rPr lang="en-US" sz="2200" dirty="0" smtClean="0">
                <a:solidFill>
                  <a:srgbClr val="000066"/>
                </a:solidFill>
                <a:latin typeface="Garamond"/>
                <a:ea typeface="Tahoma" panose="020B0604030504040204" pitchFamily="34" charset="0"/>
                <a:cs typeface="Garamond"/>
              </a:rPr>
              <a:t>1800 MHz </a:t>
            </a:r>
            <a:r>
              <a:rPr lang="en-US" sz="2200" dirty="0">
                <a:solidFill>
                  <a:srgbClr val="000066"/>
                </a:solidFill>
                <a:latin typeface="Garamond"/>
                <a:ea typeface="Tahoma" panose="020B0604030504040204" pitchFamily="34" charset="0"/>
                <a:cs typeface="Garamond"/>
              </a:rPr>
              <a:t>band, so as to roll-out 4G LTE.</a:t>
            </a: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22</a:t>
            </a:fld>
            <a:endParaRPr lang="en-US" dirty="0">
              <a:solidFill>
                <a:srgbClr val="000066"/>
              </a:solidFill>
            </a:endParaRPr>
          </a:p>
        </p:txBody>
      </p:sp>
      <p:sp>
        <p:nvSpPr>
          <p:cNvPr id="4" name="Title 3"/>
          <p:cNvSpPr>
            <a:spLocks noGrp="1"/>
          </p:cNvSpPr>
          <p:nvPr>
            <p:ph type="title"/>
          </p:nvPr>
        </p:nvSpPr>
        <p:spPr>
          <a:xfrm>
            <a:off x="1559496" y="310736"/>
            <a:ext cx="9064089" cy="958024"/>
          </a:xfrm>
        </p:spPr>
        <p:txBody>
          <a:bodyPr>
            <a:noAutofit/>
          </a:bodyPr>
          <a:lstStyle/>
          <a:p>
            <a:pPr>
              <a:lnSpc>
                <a:spcPct val="60000"/>
              </a:lnSpc>
              <a:spcAft>
                <a:spcPts val="600"/>
              </a:spcAft>
            </a:pPr>
            <a:r>
              <a:rPr lang="en-US" sz="3000" b="1" dirty="0">
                <a:solidFill>
                  <a:srgbClr val="000066"/>
                </a:solidFill>
                <a:latin typeface="Garamond"/>
                <a:cs typeface="Garamond"/>
              </a:rPr>
              <a:t>7. Wireless Broadband Infrastructure Upgrade &amp; Expansion</a:t>
            </a:r>
          </a:p>
        </p:txBody>
      </p:sp>
    </p:spTree>
    <p:extLst>
      <p:ext uri="{BB962C8B-B14F-4D97-AF65-F5344CB8AC3E}">
        <p14:creationId xmlns:p14="http://schemas.microsoft.com/office/powerpoint/2010/main" val="848786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981200" y="1484784"/>
            <a:ext cx="7560840" cy="630942"/>
          </a:xfrm>
          <a:prstGeom prst="rect">
            <a:avLst/>
          </a:prstGeom>
        </p:spPr>
        <p:txBody>
          <a:bodyPr wrap="square">
            <a:spAutoFit/>
          </a:bodyPr>
          <a:lstStyle/>
          <a:p>
            <a:pPr marL="0" lvl="1" algn="just">
              <a:spcBef>
                <a:spcPts val="0"/>
              </a:spcBef>
            </a:pPr>
            <a:endParaRPr lang="en-GB" sz="1750" dirty="0">
              <a:solidFill>
                <a:srgbClr val="000066"/>
              </a:solidFill>
              <a:latin typeface="Garamond" panose="02020404030301010803" pitchFamily="18" charset="0"/>
            </a:endParaRPr>
          </a:p>
          <a:p>
            <a:pPr marL="400050" lvl="2" algn="just"/>
            <a:r>
              <a:rPr lang="en-GB" sz="1750" dirty="0">
                <a:solidFill>
                  <a:srgbClr val="000066"/>
                </a:solidFill>
                <a:latin typeface="Garamond" panose="02020404030301010803" pitchFamily="18" charset="0"/>
              </a:rPr>
              <a:t> </a:t>
            </a:r>
            <a:endParaRPr lang="en-GB" sz="1750" i="1" dirty="0">
              <a:solidFill>
                <a:srgbClr val="000066"/>
              </a:solidFill>
              <a:latin typeface="Garamond" panose="02020404030301010803" pitchFamily="18" charset="0"/>
            </a:endParaRPr>
          </a:p>
        </p:txBody>
      </p:sp>
      <p:sp>
        <p:nvSpPr>
          <p:cNvPr id="3" name="Title 2"/>
          <p:cNvSpPr>
            <a:spLocks noGrp="1"/>
          </p:cNvSpPr>
          <p:nvPr>
            <p:ph type="title"/>
          </p:nvPr>
        </p:nvSpPr>
        <p:spPr>
          <a:xfrm>
            <a:off x="2639616" y="2276872"/>
            <a:ext cx="6120680" cy="2520280"/>
          </a:xfrm>
        </p:spPr>
        <p:txBody>
          <a:bodyPr>
            <a:normAutofit/>
          </a:bodyPr>
          <a:lstStyle/>
          <a:p>
            <a:r>
              <a:rPr lang="en-GB" b="1" dirty="0" smtClean="0">
                <a:solidFill>
                  <a:srgbClr val="000066"/>
                </a:solidFill>
                <a:latin typeface="Garamond"/>
                <a:cs typeface="Garamond"/>
              </a:rPr>
              <a:t>Current Broadband Penetration</a:t>
            </a:r>
            <a:endParaRPr lang="en-US" b="1" dirty="0">
              <a:solidFill>
                <a:srgbClr val="000066"/>
              </a:solidFill>
              <a:latin typeface="Garamond"/>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23</a:t>
            </a:fld>
            <a:endParaRPr lang="en-US" dirty="0">
              <a:solidFill>
                <a:srgbClr val="000066"/>
              </a:solidFill>
            </a:endParaRPr>
          </a:p>
        </p:txBody>
      </p:sp>
    </p:spTree>
    <p:extLst>
      <p:ext uri="{BB962C8B-B14F-4D97-AF65-F5344CB8AC3E}">
        <p14:creationId xmlns:p14="http://schemas.microsoft.com/office/powerpoint/2010/main" val="1652970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fld id="{47333891-D5E7-4C7B-BF1D-E855E53CB5A8}" type="slidenum">
              <a:rPr lang="en-US" smtClean="0">
                <a:solidFill>
                  <a:srgbClr val="000066"/>
                </a:solidFill>
              </a:rPr>
              <a:t>24</a:t>
            </a:fld>
            <a:endParaRPr lang="en-US" dirty="0">
              <a:solidFill>
                <a:srgbClr val="000066"/>
              </a:solidFill>
            </a:endParaRPr>
          </a:p>
        </p:txBody>
      </p:sp>
      <p:sp>
        <p:nvSpPr>
          <p:cNvPr id="14" name="Title 13"/>
          <p:cNvSpPr>
            <a:spLocks noGrp="1"/>
          </p:cNvSpPr>
          <p:nvPr>
            <p:ph type="title"/>
          </p:nvPr>
        </p:nvSpPr>
        <p:spPr/>
        <p:txBody>
          <a:bodyPr>
            <a:normAutofit/>
          </a:bodyPr>
          <a:lstStyle/>
          <a:p>
            <a:r>
              <a:rPr lang="en-US" sz="4500" b="1" dirty="0">
                <a:solidFill>
                  <a:srgbClr val="000066"/>
                </a:solidFill>
                <a:latin typeface="Garamond"/>
                <a:cs typeface="Garamond"/>
              </a:rPr>
              <a:t>Broadband Penetration</a:t>
            </a:r>
          </a:p>
        </p:txBody>
      </p:sp>
      <p:sp>
        <p:nvSpPr>
          <p:cNvPr id="8" name="Content Placeholder 2"/>
          <p:cNvSpPr>
            <a:spLocks noGrp="1"/>
          </p:cNvSpPr>
          <p:nvPr>
            <p:ph idx="1"/>
          </p:nvPr>
        </p:nvSpPr>
        <p:spPr bwMode="auto">
          <a:xfrm>
            <a:off x="551384" y="1274845"/>
            <a:ext cx="10369152" cy="554461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342900" lvl="1" indent="-342900" algn="just">
              <a:buFont typeface="Wingdings" panose="05000000000000000000" pitchFamily="2" charset="2"/>
              <a:buChar char="v"/>
            </a:pPr>
            <a:r>
              <a:rPr lang="en-US" sz="2400" b="1" dirty="0">
                <a:solidFill>
                  <a:srgbClr val="000066"/>
                </a:solidFill>
                <a:latin typeface="Garamond"/>
                <a:ea typeface="Tahoma" panose="020B0604030504040204" pitchFamily="34" charset="0"/>
                <a:cs typeface="Garamond"/>
              </a:rPr>
              <a:t>MOBILE &amp; INTERNET BROADBAND PENETRATION</a:t>
            </a:r>
          </a:p>
          <a:p>
            <a:pPr marL="742950" lvl="2" indent="-342900" algn="just">
              <a:buFont typeface="Wingdings" panose="05000000000000000000" pitchFamily="2" charset="2"/>
              <a:buChar char="v"/>
            </a:pPr>
            <a:r>
              <a:rPr lang="en-US" sz="2200" dirty="0" smtClean="0">
                <a:solidFill>
                  <a:srgbClr val="000066"/>
                </a:solidFill>
                <a:latin typeface="Garamond"/>
                <a:ea typeface="Tahoma" panose="020B0604030504040204" pitchFamily="34" charset="0"/>
                <a:cs typeface="Garamond"/>
              </a:rPr>
              <a:t>Mobile and </a:t>
            </a:r>
            <a:r>
              <a:rPr lang="en-US" sz="2200" dirty="0">
                <a:solidFill>
                  <a:srgbClr val="000066"/>
                </a:solidFill>
                <a:latin typeface="Garamond"/>
                <a:ea typeface="Tahoma" panose="020B0604030504040204" pitchFamily="34" charset="0"/>
                <a:cs typeface="Garamond"/>
              </a:rPr>
              <a:t>Internet broadband penetration is relevant due to its rapid diffusion into the economic and social growth of developing countries. </a:t>
            </a:r>
          </a:p>
          <a:p>
            <a:pPr marL="0" indent="0" algn="just">
              <a:buNone/>
            </a:pPr>
            <a:r>
              <a:rPr lang="en-US" sz="2400" dirty="0" smtClean="0">
                <a:solidFill>
                  <a:srgbClr val="000066"/>
                </a:solidFill>
                <a:latin typeface="Garamond"/>
                <a:cs typeface="Garamond"/>
              </a:rPr>
              <a:t>  </a:t>
            </a:r>
            <a:r>
              <a:rPr lang="en-GB" sz="2400" dirty="0" smtClean="0">
                <a:solidFill>
                  <a:srgbClr val="000066"/>
                </a:solidFill>
                <a:latin typeface="Garamond"/>
                <a:cs typeface="Garamond"/>
              </a:rPr>
              <a:t> </a:t>
            </a:r>
            <a:endParaRPr lang="en-US" sz="2400" dirty="0">
              <a:solidFill>
                <a:srgbClr val="000066"/>
              </a:solidFill>
              <a:latin typeface="Garamond"/>
              <a:cs typeface="Garamond"/>
            </a:endParaRPr>
          </a:p>
          <a:p>
            <a:pPr marL="0" lvl="1" indent="0" algn="just">
              <a:lnSpc>
                <a:spcPct val="50000"/>
              </a:lnSpc>
              <a:buNone/>
            </a:pPr>
            <a:endParaRPr lang="en-US" sz="2400" b="1" dirty="0">
              <a:solidFill>
                <a:srgbClr val="000066"/>
              </a:solidFill>
              <a:latin typeface="Garamond"/>
              <a:cs typeface="Garamond"/>
            </a:endParaRPr>
          </a:p>
        </p:txBody>
      </p:sp>
      <p:pic>
        <p:nvPicPr>
          <p:cNvPr id="1026" name="Picture 2" descr="Image result for unesco broadband commi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2064" y="2708920"/>
            <a:ext cx="3298106" cy="329810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983432" y="2829704"/>
            <a:ext cx="4779776" cy="3139321"/>
          </a:xfrm>
          <a:prstGeom prst="rect">
            <a:avLst/>
          </a:prstGeom>
        </p:spPr>
        <p:txBody>
          <a:bodyPr wrap="square">
            <a:spAutoFit/>
          </a:bodyPr>
          <a:lstStyle/>
          <a:p>
            <a:pPr marL="285750" lvl="1" indent="-285750" algn="just">
              <a:buClr>
                <a:srgbClr val="5FCBEF"/>
              </a:buClr>
              <a:buSzPct val="80000"/>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The ITU and UNESCO Broadband Commission for Sustainable </a:t>
            </a:r>
            <a:r>
              <a:rPr lang="en-US" sz="2200" dirty="0" smtClean="0">
                <a:solidFill>
                  <a:srgbClr val="000066"/>
                </a:solidFill>
                <a:latin typeface="Garamond"/>
                <a:ea typeface="Tahoma" panose="020B0604030504040204" pitchFamily="34" charset="0"/>
                <a:cs typeface="Garamond"/>
              </a:rPr>
              <a:t>Development </a:t>
            </a:r>
            <a:r>
              <a:rPr lang="en-US" sz="2200" dirty="0">
                <a:solidFill>
                  <a:srgbClr val="000066"/>
                </a:solidFill>
                <a:latin typeface="Garamond"/>
                <a:ea typeface="Tahoma" panose="020B0604030504040204" pitchFamily="34" charset="0"/>
                <a:cs typeface="Garamond"/>
              </a:rPr>
              <a:t>releases statistics on broadband penetration levels for ITU member states, so that respective countries can gauge performance based on their set National Broadband Plan goals.</a:t>
            </a:r>
          </a:p>
          <a:p>
            <a:pPr marL="0" lvl="1" algn="just"/>
            <a:endParaRPr lang="en-GB" sz="2200" dirty="0">
              <a:solidFill>
                <a:srgbClr val="000066"/>
              </a:solidFill>
              <a:latin typeface="Garamond"/>
              <a:ea typeface="Tahoma" panose="020B0604030504040204" pitchFamily="34" charset="0"/>
              <a:cs typeface="Garamond"/>
            </a:endParaRPr>
          </a:p>
        </p:txBody>
      </p:sp>
    </p:spTree>
    <p:extLst>
      <p:ext uri="{BB962C8B-B14F-4D97-AF65-F5344CB8AC3E}">
        <p14:creationId xmlns:p14="http://schemas.microsoft.com/office/powerpoint/2010/main" val="1314426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66"/>
                </a:solidFill>
                <a:latin typeface="Garamond"/>
                <a:cs typeface="Garamond"/>
              </a:rPr>
              <a:t>Broadband </a:t>
            </a:r>
            <a:r>
              <a:rPr lang="en-US" b="1" dirty="0" smtClean="0">
                <a:solidFill>
                  <a:srgbClr val="000066"/>
                </a:solidFill>
                <a:latin typeface="Garamond"/>
                <a:cs typeface="Garamond"/>
              </a:rPr>
              <a:t>Penetration (Cont.)</a:t>
            </a:r>
            <a:endParaRPr lang="en-US" b="1" dirty="0">
              <a:solidFill>
                <a:srgbClr val="000066"/>
              </a:solidFill>
              <a:latin typeface="Garamond"/>
              <a:cs typeface="Garamond"/>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solidFill>
                  <a:srgbClr val="000066"/>
                </a:solidFill>
              </a:rPr>
              <a:pPr/>
              <a:t>25</a:t>
            </a:fld>
            <a:endParaRPr lang="en-US" dirty="0">
              <a:solidFill>
                <a:srgbClr val="000066"/>
              </a:solidFil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0345" b="6801"/>
          <a:stretch/>
        </p:blipFill>
        <p:spPr>
          <a:xfrm>
            <a:off x="407368" y="1196752"/>
            <a:ext cx="7309219" cy="415120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651658796"/>
              </p:ext>
            </p:extLst>
          </p:nvPr>
        </p:nvGraphicFramePr>
        <p:xfrm>
          <a:off x="6960096" y="1853535"/>
          <a:ext cx="3922035" cy="2240280"/>
        </p:xfrm>
        <a:graphic>
          <a:graphicData uri="http://schemas.openxmlformats.org/drawingml/2006/table">
            <a:tbl>
              <a:tblPr>
                <a:tableStyleId>{5C22544A-7EE6-4342-B048-85BDC9FD1C3A}</a:tableStyleId>
              </a:tblPr>
              <a:tblGrid>
                <a:gridCol w="1746005"/>
                <a:gridCol w="1243446"/>
                <a:gridCol w="932584"/>
              </a:tblGrid>
              <a:tr h="182880">
                <a:tc>
                  <a:txBody>
                    <a:bodyPr/>
                    <a:lstStyle/>
                    <a:p>
                      <a:pPr marL="0" indent="58738" algn="l" fontAlgn="b"/>
                      <a:r>
                        <a:rPr lang="en-US" sz="1600" b="1" u="none" strike="noStrike" dirty="0">
                          <a:solidFill>
                            <a:schemeClr val="tx2">
                              <a:lumMod val="85000"/>
                              <a:lumOff val="15000"/>
                            </a:schemeClr>
                          </a:solidFill>
                          <a:effectLst/>
                          <a:latin typeface="Garamond"/>
                          <a:cs typeface="Garamond"/>
                        </a:rPr>
                        <a:t>MEMBER STATE</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a:txBody>
                    <a:bodyPr/>
                    <a:lstStyle/>
                    <a:p>
                      <a:pPr algn="ctr" fontAlgn="b"/>
                      <a:r>
                        <a:rPr lang="en-US" sz="1600" b="1" u="none" strike="noStrike" dirty="0">
                          <a:solidFill>
                            <a:schemeClr val="tx2">
                              <a:lumMod val="85000"/>
                              <a:lumOff val="15000"/>
                            </a:schemeClr>
                          </a:solidFill>
                          <a:effectLst/>
                          <a:latin typeface="Garamond"/>
                          <a:cs typeface="Garamond"/>
                        </a:rPr>
                        <a:t>FBS/100</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a:txBody>
                    <a:bodyPr/>
                    <a:lstStyle/>
                    <a:p>
                      <a:pPr algn="ctr" fontAlgn="b"/>
                      <a:r>
                        <a:rPr lang="en-US" sz="1600" b="1" u="none" strike="noStrike" dirty="0">
                          <a:solidFill>
                            <a:schemeClr val="tx2">
                              <a:lumMod val="85000"/>
                              <a:lumOff val="15000"/>
                            </a:schemeClr>
                          </a:solidFill>
                          <a:effectLst/>
                          <a:latin typeface="Garamond"/>
                          <a:cs typeface="Garamond"/>
                        </a:rPr>
                        <a:t>RANK</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Monaco</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47.47</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United Kingdom</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37.72</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11</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Singapore</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26.45</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40</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Algeria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5.57</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101</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South Africa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5.25</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103</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Egypt</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dirty="0">
                          <a:effectLst/>
                          <a:latin typeface="Garamond"/>
                          <a:cs typeface="Garamond"/>
                        </a:rPr>
                        <a:t>4.52</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104</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Senegal</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a:effectLst/>
                          <a:latin typeface="Garamond"/>
                          <a:cs typeface="Garamond"/>
                        </a:rPr>
                        <a:t>0.67</a:t>
                      </a:r>
                      <a:endParaRPr lang="en-US" sz="1400" b="0" i="0" u="none" strike="noStrike">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143</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Ghana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a:effectLst/>
                          <a:latin typeface="Garamond"/>
                          <a:cs typeface="Garamond"/>
                        </a:rPr>
                        <a:t>0.28</a:t>
                      </a:r>
                      <a:endParaRPr lang="en-US" sz="1400" b="0" i="0" u="none" strike="noStrike">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154</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r h="182880">
                <a:tc>
                  <a:txBody>
                    <a:bodyPr/>
                    <a:lstStyle/>
                    <a:p>
                      <a:pPr marL="0" indent="115888" algn="l" fontAlgn="b"/>
                      <a:r>
                        <a:rPr lang="en-US" sz="1400" u="none" strike="noStrike" dirty="0" smtClean="0">
                          <a:effectLst/>
                          <a:latin typeface="Garamond"/>
                          <a:cs typeface="Garamond"/>
                        </a:rPr>
                        <a:t>Nigeria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400" u="none" strike="noStrike">
                          <a:effectLst/>
                          <a:latin typeface="Garamond"/>
                          <a:cs typeface="Garamond"/>
                        </a:rPr>
                        <a:t>0.01</a:t>
                      </a:r>
                      <a:endParaRPr lang="en-US" sz="1400" b="0" i="0" u="none" strike="noStrike">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c>
                  <a:txBody>
                    <a:bodyPr/>
                    <a:lstStyle/>
                    <a:p>
                      <a:pPr algn="ctr" fontAlgn="b"/>
                      <a:r>
                        <a:rPr lang="en-US" sz="1400" u="none" strike="noStrike" dirty="0">
                          <a:effectLst/>
                          <a:latin typeface="Garamond"/>
                          <a:cs typeface="Garamond"/>
                        </a:rPr>
                        <a:t>182</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C5ECF9"/>
                    </a:solidFill>
                  </a:tcPr>
                </a:tc>
              </a:tr>
            </a:tbl>
          </a:graphicData>
        </a:graphic>
      </p:graphicFrame>
      <p:sp>
        <p:nvSpPr>
          <p:cNvPr id="7" name="Rectangle 6"/>
          <p:cNvSpPr/>
          <p:nvPr/>
        </p:nvSpPr>
        <p:spPr>
          <a:xfrm>
            <a:off x="479376" y="5733256"/>
            <a:ext cx="7416824" cy="576064"/>
          </a:xfrm>
          <a:prstGeom prst="rect">
            <a:avLst/>
          </a:prstGeom>
        </p:spPr>
        <p:txBody>
          <a:bodyPr wrap="square">
            <a:spAutoFit/>
          </a:bodyPr>
          <a:lstStyle/>
          <a:p>
            <a:pPr algn="ctr"/>
            <a:r>
              <a:rPr lang="en-US" sz="1500" dirty="0" smtClean="0">
                <a:solidFill>
                  <a:srgbClr val="000066"/>
                </a:solidFill>
                <a:latin typeface="Garamond" panose="02020404030301010803" pitchFamily="18" charset="0"/>
                <a:cs typeface="Garamond"/>
              </a:rPr>
              <a:t>Fig. </a:t>
            </a:r>
            <a:r>
              <a:rPr lang="en-US" sz="1500" dirty="0">
                <a:solidFill>
                  <a:srgbClr val="000066"/>
                </a:solidFill>
                <a:latin typeface="Garamond" panose="02020404030301010803" pitchFamily="18" charset="0"/>
                <a:cs typeface="Garamond"/>
              </a:rPr>
              <a:t>5: Bar chart for Active </a:t>
            </a:r>
            <a:r>
              <a:rPr lang="en-US" sz="1500" dirty="0" smtClean="0">
                <a:solidFill>
                  <a:srgbClr val="000066"/>
                </a:solidFill>
                <a:latin typeface="Garamond" panose="02020404030301010803" pitchFamily="18" charset="0"/>
                <a:cs typeface="Garamond"/>
              </a:rPr>
              <a:t>Fixed-Broadband Subscription per </a:t>
            </a:r>
            <a:r>
              <a:rPr lang="en-US" sz="1500" dirty="0">
                <a:solidFill>
                  <a:srgbClr val="000066"/>
                </a:solidFill>
                <a:latin typeface="Garamond" panose="02020404030301010803" pitchFamily="18" charset="0"/>
                <a:cs typeface="Garamond"/>
              </a:rPr>
              <a:t>100 </a:t>
            </a:r>
            <a:r>
              <a:rPr lang="en-US" sz="1500" dirty="0" smtClean="0">
                <a:solidFill>
                  <a:srgbClr val="000066"/>
                </a:solidFill>
                <a:latin typeface="Garamond" panose="02020404030301010803" pitchFamily="18" charset="0"/>
                <a:cs typeface="Garamond"/>
              </a:rPr>
              <a:t>inhabitants (FBS) </a:t>
            </a:r>
            <a:r>
              <a:rPr lang="en-US" sz="1500" dirty="0">
                <a:solidFill>
                  <a:srgbClr val="000066"/>
                </a:solidFill>
                <a:latin typeface="Garamond" panose="02020404030301010803" pitchFamily="18" charset="0"/>
                <a:cs typeface="Garamond"/>
              </a:rPr>
              <a:t>in selected ITU </a:t>
            </a:r>
            <a:r>
              <a:rPr lang="en-US" sz="1500" dirty="0" smtClean="0">
                <a:solidFill>
                  <a:srgbClr val="000066"/>
                </a:solidFill>
                <a:latin typeface="Garamond" panose="02020404030301010803" pitchFamily="18" charset="0"/>
                <a:cs typeface="Garamond"/>
              </a:rPr>
              <a:t>Member </a:t>
            </a:r>
            <a:r>
              <a:rPr lang="en-US" sz="1500" dirty="0">
                <a:solidFill>
                  <a:srgbClr val="000066"/>
                </a:solidFill>
                <a:latin typeface="Garamond" panose="02020404030301010803" pitchFamily="18" charset="0"/>
                <a:cs typeface="Garamond"/>
              </a:rPr>
              <a:t>S</a:t>
            </a:r>
            <a:r>
              <a:rPr lang="en-US" sz="1500" dirty="0" smtClean="0">
                <a:solidFill>
                  <a:srgbClr val="000066"/>
                </a:solidFill>
                <a:latin typeface="Garamond" panose="02020404030301010803" pitchFamily="18" charset="0"/>
                <a:cs typeface="Garamond"/>
              </a:rPr>
              <a:t>tates</a:t>
            </a:r>
            <a:r>
              <a:rPr lang="en-US" sz="1500" dirty="0">
                <a:solidFill>
                  <a:srgbClr val="000066"/>
                </a:solidFill>
                <a:latin typeface="Garamond" panose="02020404030301010803" pitchFamily="18" charset="0"/>
                <a:cs typeface="Garamond"/>
              </a:rPr>
              <a:t>.</a:t>
            </a:r>
          </a:p>
        </p:txBody>
      </p:sp>
      <p:sp>
        <p:nvSpPr>
          <p:cNvPr id="10" name="Rectangle 9"/>
          <p:cNvSpPr/>
          <p:nvPr/>
        </p:nvSpPr>
        <p:spPr>
          <a:xfrm>
            <a:off x="6960096" y="1268760"/>
            <a:ext cx="4032448" cy="584775"/>
          </a:xfrm>
          <a:prstGeom prst="rect">
            <a:avLst/>
          </a:prstGeom>
        </p:spPr>
        <p:txBody>
          <a:bodyPr wrap="square">
            <a:spAutoFit/>
          </a:bodyPr>
          <a:lstStyle/>
          <a:p>
            <a:pPr algn="ctr"/>
            <a:r>
              <a:rPr lang="en-US" sz="1600" dirty="0">
                <a:solidFill>
                  <a:srgbClr val="000066"/>
                </a:solidFill>
                <a:latin typeface="Garamond"/>
                <a:cs typeface="Garamond"/>
              </a:rPr>
              <a:t>Table 1: </a:t>
            </a:r>
            <a:r>
              <a:rPr lang="en-US" sz="1600" dirty="0" smtClean="0">
                <a:solidFill>
                  <a:srgbClr val="000066"/>
                </a:solidFill>
                <a:latin typeface="Garamond"/>
                <a:cs typeface="Garamond"/>
              </a:rPr>
              <a:t>FBS </a:t>
            </a:r>
            <a:r>
              <a:rPr lang="en-US" sz="1600" dirty="0">
                <a:solidFill>
                  <a:srgbClr val="000066"/>
                </a:solidFill>
                <a:latin typeface="Garamond"/>
                <a:cs typeface="Garamond"/>
              </a:rPr>
              <a:t>in selected ITU </a:t>
            </a:r>
            <a:r>
              <a:rPr lang="en-US" sz="1600" dirty="0" smtClean="0">
                <a:solidFill>
                  <a:srgbClr val="000066"/>
                </a:solidFill>
                <a:latin typeface="Garamond"/>
                <a:cs typeface="Garamond"/>
              </a:rPr>
              <a:t>Member States [Source: The State of Broadband]  </a:t>
            </a:r>
            <a:endParaRPr lang="en-US" sz="1600" dirty="0">
              <a:solidFill>
                <a:srgbClr val="000066"/>
              </a:solidFill>
              <a:latin typeface="Garamond"/>
              <a:cs typeface="Garamond"/>
            </a:endParaRPr>
          </a:p>
        </p:txBody>
      </p:sp>
      <p:sp>
        <p:nvSpPr>
          <p:cNvPr id="11" name="Rectangle 10"/>
          <p:cNvSpPr/>
          <p:nvPr/>
        </p:nvSpPr>
        <p:spPr>
          <a:xfrm>
            <a:off x="2711624" y="5301208"/>
            <a:ext cx="3672408" cy="584776"/>
          </a:xfrm>
          <a:prstGeom prst="rect">
            <a:avLst/>
          </a:prstGeom>
        </p:spPr>
        <p:txBody>
          <a:bodyPr wrap="square">
            <a:spAutoFit/>
          </a:bodyPr>
          <a:lstStyle/>
          <a:p>
            <a:pPr algn="just"/>
            <a:r>
              <a:rPr lang="en-US" sz="1600" dirty="0" smtClean="0">
                <a:solidFill>
                  <a:srgbClr val="000066"/>
                </a:solidFill>
                <a:latin typeface="Garamond"/>
                <a:cs typeface="Garamond"/>
              </a:rPr>
              <a:t>Member State &amp; Ranking out of 190</a:t>
            </a:r>
            <a:endParaRPr lang="en-US" sz="1600" dirty="0">
              <a:solidFill>
                <a:srgbClr val="000066"/>
              </a:solidFill>
              <a:latin typeface="Garamond"/>
              <a:cs typeface="Garamond"/>
            </a:endParaRPr>
          </a:p>
          <a:p>
            <a:pPr algn="just"/>
            <a:r>
              <a:rPr lang="en-US" sz="1600" dirty="0">
                <a:solidFill>
                  <a:srgbClr val="000066"/>
                </a:solidFill>
                <a:latin typeface="Garamond"/>
                <a:cs typeface="Garamond"/>
              </a:rPr>
              <a:t> </a:t>
            </a:r>
          </a:p>
        </p:txBody>
      </p:sp>
      <p:pic>
        <p:nvPicPr>
          <p:cNvPr id="9" name="Picture 8"/>
          <p:cNvPicPr>
            <a:picLocks noChangeAspect="1"/>
          </p:cNvPicPr>
          <p:nvPr/>
        </p:nvPicPr>
        <p:blipFill>
          <a:blip r:embed="rId4"/>
          <a:stretch>
            <a:fillRect/>
          </a:stretch>
        </p:blipFill>
        <p:spPr>
          <a:xfrm>
            <a:off x="7968208" y="4365104"/>
            <a:ext cx="2271323" cy="2376264"/>
          </a:xfrm>
          <a:prstGeom prst="rect">
            <a:avLst/>
          </a:prstGeom>
        </p:spPr>
      </p:pic>
    </p:spTree>
    <p:extLst>
      <p:ext uri="{BB962C8B-B14F-4D97-AF65-F5344CB8AC3E}">
        <p14:creationId xmlns:p14="http://schemas.microsoft.com/office/powerpoint/2010/main" val="1158073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10988" b="4865"/>
          <a:stretch/>
        </p:blipFill>
        <p:spPr>
          <a:xfrm>
            <a:off x="551384" y="1196752"/>
            <a:ext cx="7021459" cy="4120221"/>
          </a:xfrm>
        </p:spPr>
      </p:pic>
      <p:graphicFrame>
        <p:nvGraphicFramePr>
          <p:cNvPr id="6" name="Table 5"/>
          <p:cNvGraphicFramePr>
            <a:graphicFrameLocks noGrp="1"/>
          </p:cNvGraphicFramePr>
          <p:nvPr>
            <p:extLst>
              <p:ext uri="{D42A27DB-BD31-4B8C-83A1-F6EECF244321}">
                <p14:modId xmlns:p14="http://schemas.microsoft.com/office/powerpoint/2010/main" val="4252789930"/>
              </p:ext>
            </p:extLst>
          </p:nvPr>
        </p:nvGraphicFramePr>
        <p:xfrm>
          <a:off x="7435009" y="1935996"/>
          <a:ext cx="3698478" cy="2240280"/>
        </p:xfrm>
        <a:graphic>
          <a:graphicData uri="http://schemas.openxmlformats.org/drawingml/2006/table">
            <a:tbl>
              <a:tblPr>
                <a:tableStyleId>{5C22544A-7EE6-4342-B048-85BDC9FD1C3A}</a:tableStyleId>
              </a:tblPr>
              <a:tblGrid>
                <a:gridCol w="1872208"/>
                <a:gridCol w="936104"/>
                <a:gridCol w="890166"/>
              </a:tblGrid>
              <a:tr h="182880">
                <a:tc>
                  <a:txBody>
                    <a:bodyPr/>
                    <a:lstStyle/>
                    <a:p>
                      <a:pPr marL="0" indent="58738" algn="l" fontAlgn="b"/>
                      <a:r>
                        <a:rPr lang="en-US" sz="1600" b="1" u="none" strike="noStrike" dirty="0">
                          <a:solidFill>
                            <a:schemeClr val="tx2">
                              <a:lumMod val="85000"/>
                              <a:lumOff val="15000"/>
                            </a:schemeClr>
                          </a:solidFill>
                          <a:effectLst/>
                          <a:latin typeface="Garamond"/>
                          <a:cs typeface="Garamond"/>
                        </a:rPr>
                        <a:t>MEMBER STATE</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c>
                  <a:txBody>
                    <a:bodyPr/>
                    <a:lstStyle/>
                    <a:p>
                      <a:pPr algn="ctr" fontAlgn="b"/>
                      <a:r>
                        <a:rPr lang="en-US" sz="1600" b="1" u="none" strike="noStrike" dirty="0">
                          <a:solidFill>
                            <a:schemeClr val="tx2">
                              <a:lumMod val="85000"/>
                              <a:lumOff val="15000"/>
                            </a:schemeClr>
                          </a:solidFill>
                          <a:effectLst/>
                          <a:latin typeface="Garamond"/>
                          <a:cs typeface="Garamond"/>
                        </a:rPr>
                        <a:t>M</a:t>
                      </a:r>
                      <a:r>
                        <a:rPr lang="en-US" sz="1600" b="1" u="none" strike="noStrike" dirty="0" smtClean="0">
                          <a:solidFill>
                            <a:schemeClr val="tx2">
                              <a:lumMod val="85000"/>
                              <a:lumOff val="15000"/>
                            </a:schemeClr>
                          </a:solidFill>
                          <a:effectLst/>
                          <a:latin typeface="Garamond"/>
                          <a:cs typeface="Garamond"/>
                        </a:rPr>
                        <a:t>BS</a:t>
                      </a:r>
                      <a:r>
                        <a:rPr lang="en-US" sz="1600" b="1" u="none" strike="noStrike" dirty="0">
                          <a:solidFill>
                            <a:schemeClr val="tx2">
                              <a:lumMod val="85000"/>
                              <a:lumOff val="15000"/>
                            </a:schemeClr>
                          </a:solidFill>
                          <a:effectLst/>
                          <a:latin typeface="Garamond"/>
                          <a:cs typeface="Garamond"/>
                        </a:rPr>
                        <a:t>/100</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c>
                  <a:txBody>
                    <a:bodyPr/>
                    <a:lstStyle/>
                    <a:p>
                      <a:pPr algn="ctr" fontAlgn="b"/>
                      <a:r>
                        <a:rPr lang="en-US" sz="1600" b="1" u="none" strike="noStrike" dirty="0">
                          <a:solidFill>
                            <a:schemeClr val="tx2">
                              <a:lumMod val="85000"/>
                              <a:lumOff val="15000"/>
                            </a:schemeClr>
                          </a:solidFill>
                          <a:effectLst/>
                          <a:latin typeface="Garamond"/>
                          <a:cs typeface="Garamond"/>
                        </a:rPr>
                        <a:t>RANK</a:t>
                      </a:r>
                      <a:endParaRPr lang="en-US" sz="1600" b="1" i="0" u="none" strike="noStrike" dirty="0">
                        <a:solidFill>
                          <a:schemeClr val="tx2">
                            <a:lumMod val="85000"/>
                            <a:lumOff val="15000"/>
                          </a:schemeClr>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Monaco</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dirty="0">
                          <a:solidFill>
                            <a:srgbClr val="000000"/>
                          </a:solidFill>
                          <a:effectLst/>
                          <a:latin typeface="Garamond"/>
                          <a:cs typeface="Garamond"/>
                        </a:rPr>
                        <a:t>65.24</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a:solidFill>
                            <a:srgbClr val="000000"/>
                          </a:solidFill>
                          <a:effectLst/>
                          <a:latin typeface="Garamond"/>
                          <a:cs typeface="Garamond"/>
                        </a:rPr>
                        <a:t>53</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United Kingdom</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dirty="0">
                          <a:solidFill>
                            <a:srgbClr val="000000"/>
                          </a:solidFill>
                          <a:effectLst/>
                          <a:latin typeface="Garamond"/>
                          <a:cs typeface="Garamond"/>
                        </a:rPr>
                        <a:t>87.79</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a:solidFill>
                            <a:srgbClr val="000000"/>
                          </a:solidFill>
                          <a:effectLst/>
                          <a:latin typeface="Garamond"/>
                          <a:cs typeface="Garamond"/>
                        </a:rPr>
                        <a:t>25</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Singapore</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dirty="0">
                          <a:solidFill>
                            <a:srgbClr val="000000"/>
                          </a:solidFill>
                          <a:effectLst/>
                          <a:latin typeface="Garamond"/>
                          <a:cs typeface="Garamond"/>
                        </a:rPr>
                        <a:t>142.2</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2</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Algeria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40.11</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95</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South Africa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59.47</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63</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Egypt</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50.66</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78</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Senegal</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26.42</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123</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Ghana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66.82</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51</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400" u="none" strike="noStrike" dirty="0" smtClean="0">
                          <a:effectLst/>
                          <a:latin typeface="Garamond"/>
                          <a:cs typeface="Garamond"/>
                        </a:rPr>
                        <a:t>Nigeria</a:t>
                      </a:r>
                      <a:endParaRPr lang="en-US" sz="1400" b="0" i="0" u="none" strike="noStrike" dirty="0">
                        <a:solidFill>
                          <a:srgbClr val="000000"/>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400" b="0" i="0" u="none" strike="noStrike">
                          <a:solidFill>
                            <a:srgbClr val="000000"/>
                          </a:solidFill>
                          <a:effectLst/>
                          <a:latin typeface="Garamond"/>
                          <a:cs typeface="Garamond"/>
                        </a:rPr>
                        <a:t>20.95</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0" i="0" u="none" strike="noStrike" dirty="0">
                          <a:solidFill>
                            <a:srgbClr val="000000"/>
                          </a:solidFill>
                          <a:effectLst/>
                          <a:latin typeface="Garamond"/>
                          <a:cs typeface="Garamond"/>
                        </a:rPr>
                        <a:t>128</a:t>
                      </a: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bl>
          </a:graphicData>
        </a:graphic>
      </p:graphicFrame>
      <p:sp>
        <p:nvSpPr>
          <p:cNvPr id="7" name="Rectangle 6"/>
          <p:cNvSpPr/>
          <p:nvPr/>
        </p:nvSpPr>
        <p:spPr>
          <a:xfrm>
            <a:off x="623392" y="5661248"/>
            <a:ext cx="7272808" cy="646331"/>
          </a:xfrm>
          <a:prstGeom prst="rect">
            <a:avLst/>
          </a:prstGeom>
        </p:spPr>
        <p:txBody>
          <a:bodyPr wrap="square">
            <a:spAutoFit/>
          </a:bodyPr>
          <a:lstStyle/>
          <a:p>
            <a:pPr algn="ctr"/>
            <a:r>
              <a:rPr lang="en-US" dirty="0" smtClean="0">
                <a:solidFill>
                  <a:srgbClr val="000066"/>
                </a:solidFill>
                <a:latin typeface="Garamond"/>
                <a:cs typeface="Garamond"/>
              </a:rPr>
              <a:t>Fig. </a:t>
            </a:r>
            <a:r>
              <a:rPr lang="en-US" dirty="0">
                <a:solidFill>
                  <a:srgbClr val="000066"/>
                </a:solidFill>
                <a:latin typeface="Garamond"/>
                <a:cs typeface="Garamond"/>
              </a:rPr>
              <a:t>6: Bar chart for Active </a:t>
            </a:r>
            <a:r>
              <a:rPr lang="en-US" dirty="0" smtClean="0">
                <a:solidFill>
                  <a:srgbClr val="000066"/>
                </a:solidFill>
                <a:latin typeface="Garamond"/>
                <a:cs typeface="Garamond"/>
              </a:rPr>
              <a:t>Mobile Broadband Subscription </a:t>
            </a:r>
            <a:r>
              <a:rPr lang="en-US" dirty="0">
                <a:solidFill>
                  <a:srgbClr val="000066"/>
                </a:solidFill>
                <a:latin typeface="Garamond"/>
                <a:cs typeface="Garamond"/>
              </a:rPr>
              <a:t>per 100 inhabitants </a:t>
            </a:r>
            <a:r>
              <a:rPr lang="en-US" dirty="0" smtClean="0">
                <a:solidFill>
                  <a:srgbClr val="000066"/>
                </a:solidFill>
                <a:latin typeface="Garamond"/>
                <a:cs typeface="Garamond"/>
              </a:rPr>
              <a:t>(MBS) in </a:t>
            </a:r>
            <a:r>
              <a:rPr lang="en-US" dirty="0">
                <a:solidFill>
                  <a:srgbClr val="000066"/>
                </a:solidFill>
                <a:latin typeface="Garamond"/>
                <a:cs typeface="Garamond"/>
              </a:rPr>
              <a:t>selected ITU </a:t>
            </a:r>
            <a:r>
              <a:rPr lang="en-US" dirty="0" smtClean="0">
                <a:solidFill>
                  <a:srgbClr val="000066"/>
                </a:solidFill>
                <a:latin typeface="Garamond"/>
                <a:cs typeface="Garamond"/>
              </a:rPr>
              <a:t>Member </a:t>
            </a:r>
            <a:r>
              <a:rPr lang="en-US" dirty="0">
                <a:solidFill>
                  <a:srgbClr val="000066"/>
                </a:solidFill>
                <a:latin typeface="Garamond"/>
                <a:cs typeface="Garamond"/>
              </a:rPr>
              <a:t>S</a:t>
            </a:r>
            <a:r>
              <a:rPr lang="en-US" dirty="0" smtClean="0">
                <a:solidFill>
                  <a:srgbClr val="000066"/>
                </a:solidFill>
                <a:latin typeface="Garamond"/>
                <a:cs typeface="Garamond"/>
              </a:rPr>
              <a:t>tates</a:t>
            </a:r>
            <a:r>
              <a:rPr lang="en-US" dirty="0">
                <a:solidFill>
                  <a:srgbClr val="000066"/>
                </a:solidFill>
                <a:latin typeface="Garamond"/>
                <a:cs typeface="Garamond"/>
              </a:rPr>
              <a:t>.</a:t>
            </a:r>
          </a:p>
        </p:txBody>
      </p:sp>
      <p:sp>
        <p:nvSpPr>
          <p:cNvPr id="8" name="Slide Number Placeholder 7"/>
          <p:cNvSpPr>
            <a:spLocks noGrp="1"/>
          </p:cNvSpPr>
          <p:nvPr>
            <p:ph type="sldNum" sz="quarter" idx="12"/>
          </p:nvPr>
        </p:nvSpPr>
        <p:spPr/>
        <p:txBody>
          <a:bodyPr/>
          <a:lstStyle/>
          <a:p>
            <a:fld id="{47333891-D5E7-4C7B-BF1D-E855E53CB5A8}" type="slidenum">
              <a:rPr lang="en-US" smtClean="0">
                <a:solidFill>
                  <a:srgbClr val="000066"/>
                </a:solidFill>
              </a:rPr>
              <a:t>26</a:t>
            </a:fld>
            <a:endParaRPr lang="en-US" dirty="0">
              <a:solidFill>
                <a:srgbClr val="000066"/>
              </a:solidFill>
            </a:endParaRPr>
          </a:p>
        </p:txBody>
      </p:sp>
      <p:sp>
        <p:nvSpPr>
          <p:cNvPr id="9" name="Title 8"/>
          <p:cNvSpPr>
            <a:spLocks noGrp="1"/>
          </p:cNvSpPr>
          <p:nvPr>
            <p:ph type="title"/>
          </p:nvPr>
        </p:nvSpPr>
        <p:spPr/>
        <p:txBody>
          <a:bodyPr/>
          <a:lstStyle/>
          <a:p>
            <a:r>
              <a:rPr lang="en-US" b="1" dirty="0">
                <a:solidFill>
                  <a:srgbClr val="000066"/>
                </a:solidFill>
                <a:latin typeface="Garamond"/>
                <a:cs typeface="Garamond"/>
              </a:rPr>
              <a:t>Broadband Penetration (Cont.)</a:t>
            </a:r>
          </a:p>
        </p:txBody>
      </p:sp>
      <p:sp>
        <p:nvSpPr>
          <p:cNvPr id="10" name="Rectangle 9"/>
          <p:cNvSpPr/>
          <p:nvPr/>
        </p:nvSpPr>
        <p:spPr>
          <a:xfrm>
            <a:off x="7464152" y="1412776"/>
            <a:ext cx="3744416" cy="523220"/>
          </a:xfrm>
          <a:prstGeom prst="rect">
            <a:avLst/>
          </a:prstGeom>
        </p:spPr>
        <p:txBody>
          <a:bodyPr wrap="square">
            <a:spAutoFit/>
          </a:bodyPr>
          <a:lstStyle/>
          <a:p>
            <a:pPr algn="ctr"/>
            <a:r>
              <a:rPr lang="en-US" sz="1400" dirty="0">
                <a:solidFill>
                  <a:srgbClr val="000066"/>
                </a:solidFill>
                <a:latin typeface="Garamond"/>
                <a:cs typeface="Garamond"/>
              </a:rPr>
              <a:t>Table </a:t>
            </a:r>
            <a:r>
              <a:rPr lang="en-US" sz="1400" dirty="0" smtClean="0">
                <a:solidFill>
                  <a:srgbClr val="000066"/>
                </a:solidFill>
                <a:latin typeface="Garamond"/>
                <a:cs typeface="Garamond"/>
              </a:rPr>
              <a:t>2: </a:t>
            </a:r>
            <a:r>
              <a:rPr lang="en-US" sz="1400" dirty="0">
                <a:solidFill>
                  <a:srgbClr val="000066"/>
                </a:solidFill>
                <a:latin typeface="Garamond"/>
                <a:cs typeface="Garamond"/>
              </a:rPr>
              <a:t>M</a:t>
            </a:r>
            <a:r>
              <a:rPr lang="en-US" sz="1400" dirty="0" smtClean="0">
                <a:solidFill>
                  <a:srgbClr val="000066"/>
                </a:solidFill>
                <a:latin typeface="Garamond"/>
                <a:cs typeface="Garamond"/>
              </a:rPr>
              <a:t>BS </a:t>
            </a:r>
            <a:r>
              <a:rPr lang="en-US" sz="1400" dirty="0">
                <a:solidFill>
                  <a:srgbClr val="000066"/>
                </a:solidFill>
                <a:latin typeface="Garamond"/>
                <a:cs typeface="Garamond"/>
              </a:rPr>
              <a:t>in selected ITU </a:t>
            </a:r>
            <a:r>
              <a:rPr lang="en-US" sz="1400" dirty="0" smtClean="0">
                <a:solidFill>
                  <a:srgbClr val="000066"/>
                </a:solidFill>
                <a:latin typeface="Garamond"/>
                <a:cs typeface="Garamond"/>
              </a:rPr>
              <a:t>Member States </a:t>
            </a:r>
            <a:r>
              <a:rPr lang="en-US" sz="1400" dirty="0">
                <a:solidFill>
                  <a:srgbClr val="000066"/>
                </a:solidFill>
                <a:latin typeface="Garamond"/>
                <a:cs typeface="Garamond"/>
              </a:rPr>
              <a:t>[Source: The State of Broadband]   </a:t>
            </a:r>
          </a:p>
        </p:txBody>
      </p:sp>
      <p:sp>
        <p:nvSpPr>
          <p:cNvPr id="11" name="Rectangle 10"/>
          <p:cNvSpPr/>
          <p:nvPr/>
        </p:nvSpPr>
        <p:spPr>
          <a:xfrm>
            <a:off x="2711623" y="5229200"/>
            <a:ext cx="3672409" cy="584776"/>
          </a:xfrm>
          <a:prstGeom prst="rect">
            <a:avLst/>
          </a:prstGeom>
        </p:spPr>
        <p:txBody>
          <a:bodyPr wrap="square">
            <a:spAutoFit/>
          </a:bodyPr>
          <a:lstStyle/>
          <a:p>
            <a:pPr algn="just"/>
            <a:r>
              <a:rPr lang="en-US" sz="1600" dirty="0" smtClean="0">
                <a:solidFill>
                  <a:srgbClr val="000066"/>
                </a:solidFill>
                <a:latin typeface="Garamond"/>
                <a:cs typeface="Garamond"/>
              </a:rPr>
              <a:t>Member State &amp; Ranking out of 190</a:t>
            </a:r>
            <a:endParaRPr lang="en-US" sz="1600" dirty="0">
              <a:solidFill>
                <a:srgbClr val="000066"/>
              </a:solidFill>
              <a:latin typeface="Garamond"/>
              <a:cs typeface="Garamond"/>
            </a:endParaRPr>
          </a:p>
          <a:p>
            <a:pPr algn="just"/>
            <a:r>
              <a:rPr lang="en-US" sz="1600" dirty="0">
                <a:solidFill>
                  <a:srgbClr val="000066"/>
                </a:solidFill>
                <a:latin typeface="Garamond"/>
                <a:cs typeface="Garamond"/>
              </a:rPr>
              <a:t> </a:t>
            </a:r>
          </a:p>
        </p:txBody>
      </p:sp>
      <p:pic>
        <p:nvPicPr>
          <p:cNvPr id="12" name="Picture 11"/>
          <p:cNvPicPr>
            <a:picLocks noChangeAspect="1"/>
          </p:cNvPicPr>
          <p:nvPr/>
        </p:nvPicPr>
        <p:blipFill>
          <a:blip r:embed="rId3"/>
          <a:stretch>
            <a:fillRect/>
          </a:stretch>
        </p:blipFill>
        <p:spPr>
          <a:xfrm>
            <a:off x="8040216" y="4581128"/>
            <a:ext cx="2016224" cy="2016224"/>
          </a:xfrm>
          <a:prstGeom prst="rect">
            <a:avLst/>
          </a:prstGeom>
        </p:spPr>
      </p:pic>
    </p:spTree>
    <p:extLst>
      <p:ext uri="{BB962C8B-B14F-4D97-AF65-F5344CB8AC3E}">
        <p14:creationId xmlns:p14="http://schemas.microsoft.com/office/powerpoint/2010/main" val="4023251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581" t="10752" r="1581" b="10701"/>
          <a:stretch/>
        </p:blipFill>
        <p:spPr>
          <a:xfrm>
            <a:off x="407368" y="1196752"/>
            <a:ext cx="7065963" cy="4038717"/>
          </a:xfrm>
        </p:spPr>
      </p:pic>
      <p:graphicFrame>
        <p:nvGraphicFramePr>
          <p:cNvPr id="5" name="Table 4"/>
          <p:cNvGraphicFramePr>
            <a:graphicFrameLocks noGrp="1"/>
          </p:cNvGraphicFramePr>
          <p:nvPr>
            <p:extLst>
              <p:ext uri="{D42A27DB-BD31-4B8C-83A1-F6EECF244321}">
                <p14:modId xmlns:p14="http://schemas.microsoft.com/office/powerpoint/2010/main" val="2261275100"/>
              </p:ext>
            </p:extLst>
          </p:nvPr>
        </p:nvGraphicFramePr>
        <p:xfrm>
          <a:off x="7608168" y="1853536"/>
          <a:ext cx="3238082" cy="2362200"/>
        </p:xfrm>
        <a:graphic>
          <a:graphicData uri="http://schemas.openxmlformats.org/drawingml/2006/table">
            <a:tbl>
              <a:tblPr>
                <a:tableStyleId>{5C22544A-7EE6-4342-B048-85BDC9FD1C3A}</a:tableStyleId>
              </a:tblPr>
              <a:tblGrid>
                <a:gridCol w="1728192"/>
                <a:gridCol w="717802"/>
                <a:gridCol w="792088"/>
              </a:tblGrid>
              <a:tr h="182880">
                <a:tc>
                  <a:txBody>
                    <a:bodyPr/>
                    <a:lstStyle/>
                    <a:p>
                      <a:pPr marL="0" indent="58738" algn="l" fontAlgn="b"/>
                      <a:r>
                        <a:rPr lang="en-US" sz="1500" b="1" u="none" strike="noStrike" dirty="0">
                          <a:solidFill>
                            <a:srgbClr val="000066"/>
                          </a:solidFill>
                          <a:effectLst/>
                          <a:latin typeface="Garamond"/>
                          <a:cs typeface="Garamond"/>
                        </a:rPr>
                        <a:t>MEMBER STATE</a:t>
                      </a:r>
                      <a:endParaRPr lang="en-US" sz="1500" b="1"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c>
                  <a:txBody>
                    <a:bodyPr/>
                    <a:lstStyle/>
                    <a:p>
                      <a:pPr algn="ctr" fontAlgn="b"/>
                      <a:r>
                        <a:rPr lang="en-US" sz="1500" b="1" i="0" u="none" strike="noStrike" dirty="0" smtClean="0">
                          <a:solidFill>
                            <a:srgbClr val="000066"/>
                          </a:solidFill>
                          <a:effectLst/>
                          <a:latin typeface="Garamond"/>
                          <a:cs typeface="Garamond"/>
                        </a:rPr>
                        <a:t>PII</a:t>
                      </a:r>
                      <a:endParaRPr lang="en-US" sz="1500" b="1"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c>
                  <a:txBody>
                    <a:bodyPr/>
                    <a:lstStyle/>
                    <a:p>
                      <a:pPr algn="ctr" fontAlgn="b"/>
                      <a:r>
                        <a:rPr lang="en-US" sz="1500" b="1" u="none" strike="noStrike" dirty="0">
                          <a:solidFill>
                            <a:srgbClr val="000066"/>
                          </a:solidFill>
                          <a:effectLst/>
                          <a:latin typeface="Garamond"/>
                          <a:cs typeface="Garamond"/>
                        </a:rPr>
                        <a:t>RANK</a:t>
                      </a:r>
                      <a:endParaRPr lang="en-US" sz="1500" b="1"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Monaco</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93.36</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8</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United Kingdom</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92</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13</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Singapore</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82.1</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28</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Algeria</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38.2</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114</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South Africa</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51.92</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87</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Egypt</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35.9</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116</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Senegal</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21.69</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127</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Ghana</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23.48</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132</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r h="182880">
                <a:tc>
                  <a:txBody>
                    <a:bodyPr/>
                    <a:lstStyle/>
                    <a:p>
                      <a:pPr marL="0" indent="115888" algn="l" fontAlgn="b"/>
                      <a:r>
                        <a:rPr lang="en-US" sz="1500" u="none" strike="noStrike" dirty="0" smtClean="0">
                          <a:solidFill>
                            <a:srgbClr val="000066"/>
                          </a:solidFill>
                          <a:effectLst/>
                          <a:latin typeface="Garamond"/>
                          <a:cs typeface="Garamond"/>
                        </a:rPr>
                        <a:t>Nigeria</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2">
                        <a:lumMod val="20000"/>
                        <a:lumOff val="80000"/>
                      </a:schemeClr>
                    </a:solidFill>
                  </a:tcPr>
                </a:tc>
                <a:tc>
                  <a:txBody>
                    <a:bodyPr/>
                    <a:lstStyle/>
                    <a:p>
                      <a:pPr algn="ctr" fontAlgn="b"/>
                      <a:r>
                        <a:rPr lang="en-US" sz="1500" b="0" i="0" u="none" strike="noStrike" dirty="0" smtClean="0">
                          <a:solidFill>
                            <a:srgbClr val="000066"/>
                          </a:solidFill>
                          <a:effectLst/>
                          <a:latin typeface="Garamond"/>
                          <a:cs typeface="Garamond"/>
                        </a:rPr>
                        <a:t>47.44</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a:txBody>
                    <a:bodyPr/>
                    <a:lstStyle/>
                    <a:p>
                      <a:pPr algn="ctr" fontAlgn="b"/>
                      <a:r>
                        <a:rPr lang="en-US" sz="1500" b="0" i="0" u="none" strike="noStrike" dirty="0" smtClean="0">
                          <a:solidFill>
                            <a:srgbClr val="000066"/>
                          </a:solidFill>
                          <a:effectLst/>
                          <a:latin typeface="Garamond"/>
                          <a:cs typeface="Garamond"/>
                        </a:rPr>
                        <a:t>96</a:t>
                      </a:r>
                      <a:endParaRPr lang="en-US" sz="1500" b="0" i="0" u="none" strike="noStrike" dirty="0">
                        <a:solidFill>
                          <a:srgbClr val="000066"/>
                        </a:solidFill>
                        <a:effectLst/>
                        <a:latin typeface="Garamond"/>
                        <a:cs typeface="Garamond"/>
                      </a:endParaRPr>
                    </a:p>
                  </a:txBody>
                  <a:tcPr marL="7620" marR="7620" marT="762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r>
            </a:tbl>
          </a:graphicData>
        </a:graphic>
      </p:graphicFrame>
      <p:sp>
        <p:nvSpPr>
          <p:cNvPr id="6" name="Rectangle 5"/>
          <p:cNvSpPr/>
          <p:nvPr/>
        </p:nvSpPr>
        <p:spPr>
          <a:xfrm>
            <a:off x="623392" y="5805264"/>
            <a:ext cx="6696744" cy="923330"/>
          </a:xfrm>
          <a:prstGeom prst="rect">
            <a:avLst/>
          </a:prstGeom>
        </p:spPr>
        <p:txBody>
          <a:bodyPr wrap="square">
            <a:spAutoFit/>
          </a:bodyPr>
          <a:lstStyle/>
          <a:p>
            <a:pPr algn="ctr"/>
            <a:r>
              <a:rPr lang="en-US" dirty="0" smtClean="0">
                <a:solidFill>
                  <a:srgbClr val="000066"/>
                </a:solidFill>
                <a:latin typeface="Garamond"/>
                <a:cs typeface="Garamond"/>
              </a:rPr>
              <a:t>Fig. </a:t>
            </a:r>
            <a:r>
              <a:rPr lang="en-US" dirty="0">
                <a:solidFill>
                  <a:srgbClr val="000066"/>
                </a:solidFill>
                <a:latin typeface="Garamond"/>
                <a:cs typeface="Garamond"/>
              </a:rPr>
              <a:t>7: Bar chart for Percentage of Individuals using the Internet (PII) in selected ITU </a:t>
            </a:r>
            <a:r>
              <a:rPr lang="en-US" dirty="0" smtClean="0">
                <a:solidFill>
                  <a:srgbClr val="000066"/>
                </a:solidFill>
                <a:latin typeface="Garamond"/>
                <a:cs typeface="Garamond"/>
              </a:rPr>
              <a:t>Member </a:t>
            </a:r>
            <a:r>
              <a:rPr lang="en-US" dirty="0">
                <a:solidFill>
                  <a:srgbClr val="000066"/>
                </a:solidFill>
                <a:latin typeface="Garamond"/>
                <a:cs typeface="Garamond"/>
              </a:rPr>
              <a:t>S</a:t>
            </a:r>
            <a:r>
              <a:rPr lang="en-US" dirty="0" smtClean="0">
                <a:solidFill>
                  <a:srgbClr val="000066"/>
                </a:solidFill>
                <a:latin typeface="Garamond"/>
                <a:cs typeface="Garamond"/>
              </a:rPr>
              <a:t>tates</a:t>
            </a:r>
            <a:r>
              <a:rPr lang="en-US" dirty="0">
                <a:solidFill>
                  <a:srgbClr val="000066"/>
                </a:solidFill>
                <a:latin typeface="Garamond"/>
                <a:cs typeface="Garamond"/>
              </a:rPr>
              <a:t>.</a:t>
            </a:r>
          </a:p>
          <a:p>
            <a:pPr algn="ctr"/>
            <a:r>
              <a:rPr lang="en-US" dirty="0">
                <a:solidFill>
                  <a:srgbClr val="000066"/>
                </a:solidFill>
                <a:latin typeface="Garamond"/>
                <a:cs typeface="Garamond"/>
              </a:rPr>
              <a:t> </a:t>
            </a:r>
          </a:p>
        </p:txBody>
      </p:sp>
      <p:sp>
        <p:nvSpPr>
          <p:cNvPr id="7" name="Slide Number Placeholder 6"/>
          <p:cNvSpPr>
            <a:spLocks noGrp="1"/>
          </p:cNvSpPr>
          <p:nvPr>
            <p:ph type="sldNum" sz="quarter" idx="12"/>
          </p:nvPr>
        </p:nvSpPr>
        <p:spPr/>
        <p:txBody>
          <a:bodyPr/>
          <a:lstStyle/>
          <a:p>
            <a:fld id="{47333891-D5E7-4C7B-BF1D-E855E53CB5A8}" type="slidenum">
              <a:rPr lang="en-US" smtClean="0">
                <a:solidFill>
                  <a:srgbClr val="000066"/>
                </a:solidFill>
              </a:rPr>
              <a:t>27</a:t>
            </a:fld>
            <a:endParaRPr lang="en-US" dirty="0">
              <a:solidFill>
                <a:srgbClr val="000066"/>
              </a:solidFill>
            </a:endParaRPr>
          </a:p>
        </p:txBody>
      </p:sp>
      <p:sp>
        <p:nvSpPr>
          <p:cNvPr id="8" name="Title 7"/>
          <p:cNvSpPr>
            <a:spLocks noGrp="1"/>
          </p:cNvSpPr>
          <p:nvPr>
            <p:ph type="title"/>
          </p:nvPr>
        </p:nvSpPr>
        <p:spPr/>
        <p:txBody>
          <a:bodyPr/>
          <a:lstStyle/>
          <a:p>
            <a:r>
              <a:rPr lang="en-US" b="1" dirty="0">
                <a:solidFill>
                  <a:srgbClr val="000066"/>
                </a:solidFill>
                <a:latin typeface="Garamond"/>
                <a:cs typeface="Garamond"/>
              </a:rPr>
              <a:t>Broadband Penetration (Cont.)</a:t>
            </a:r>
          </a:p>
        </p:txBody>
      </p:sp>
      <p:sp>
        <p:nvSpPr>
          <p:cNvPr id="9" name="Rectangle 8"/>
          <p:cNvSpPr/>
          <p:nvPr/>
        </p:nvSpPr>
        <p:spPr>
          <a:xfrm>
            <a:off x="7464152" y="1268760"/>
            <a:ext cx="3528392" cy="584776"/>
          </a:xfrm>
          <a:prstGeom prst="rect">
            <a:avLst/>
          </a:prstGeom>
        </p:spPr>
        <p:txBody>
          <a:bodyPr wrap="square">
            <a:spAutoFit/>
          </a:bodyPr>
          <a:lstStyle/>
          <a:p>
            <a:pPr algn="ctr"/>
            <a:r>
              <a:rPr lang="en-US" sz="1600" dirty="0">
                <a:solidFill>
                  <a:srgbClr val="000066"/>
                </a:solidFill>
                <a:latin typeface="Garamond"/>
                <a:cs typeface="Garamond"/>
              </a:rPr>
              <a:t>Table </a:t>
            </a:r>
            <a:r>
              <a:rPr lang="en-US" sz="1600" dirty="0" smtClean="0">
                <a:solidFill>
                  <a:srgbClr val="000066"/>
                </a:solidFill>
                <a:latin typeface="Garamond"/>
                <a:cs typeface="Garamond"/>
              </a:rPr>
              <a:t>3: PII </a:t>
            </a:r>
            <a:r>
              <a:rPr lang="en-US" sz="1600" dirty="0">
                <a:solidFill>
                  <a:srgbClr val="000066"/>
                </a:solidFill>
                <a:latin typeface="Garamond"/>
                <a:cs typeface="Garamond"/>
              </a:rPr>
              <a:t>in selected ITU </a:t>
            </a:r>
            <a:r>
              <a:rPr lang="en-US" sz="1600" dirty="0" smtClean="0">
                <a:solidFill>
                  <a:srgbClr val="000066"/>
                </a:solidFill>
                <a:latin typeface="Garamond"/>
                <a:cs typeface="Garamond"/>
              </a:rPr>
              <a:t>Member </a:t>
            </a:r>
            <a:r>
              <a:rPr lang="en-US" sz="1600" dirty="0">
                <a:solidFill>
                  <a:srgbClr val="000066"/>
                </a:solidFill>
                <a:latin typeface="Garamond"/>
                <a:cs typeface="Garamond"/>
              </a:rPr>
              <a:t>States [Source: The State of Broadband]   </a:t>
            </a:r>
          </a:p>
        </p:txBody>
      </p:sp>
      <p:sp>
        <p:nvSpPr>
          <p:cNvPr id="10" name="Rectangle 9"/>
          <p:cNvSpPr/>
          <p:nvPr/>
        </p:nvSpPr>
        <p:spPr>
          <a:xfrm>
            <a:off x="2567608" y="5373216"/>
            <a:ext cx="3600400" cy="584776"/>
          </a:xfrm>
          <a:prstGeom prst="rect">
            <a:avLst/>
          </a:prstGeom>
        </p:spPr>
        <p:txBody>
          <a:bodyPr wrap="square">
            <a:spAutoFit/>
          </a:bodyPr>
          <a:lstStyle/>
          <a:p>
            <a:pPr algn="just"/>
            <a:r>
              <a:rPr lang="en-US" sz="1600" dirty="0" smtClean="0">
                <a:solidFill>
                  <a:srgbClr val="000066"/>
                </a:solidFill>
                <a:latin typeface="Garamond"/>
                <a:cs typeface="Garamond"/>
              </a:rPr>
              <a:t>Member State &amp; Ranking out of 190</a:t>
            </a:r>
            <a:endParaRPr lang="en-US" sz="1600" dirty="0">
              <a:solidFill>
                <a:srgbClr val="000066"/>
              </a:solidFill>
              <a:latin typeface="Garamond"/>
              <a:cs typeface="Garamond"/>
            </a:endParaRPr>
          </a:p>
          <a:p>
            <a:pPr algn="just"/>
            <a:r>
              <a:rPr lang="en-US" sz="1600" dirty="0">
                <a:solidFill>
                  <a:srgbClr val="000066"/>
                </a:solidFill>
                <a:latin typeface="Garamond"/>
                <a:cs typeface="Garamond"/>
              </a:rPr>
              <a:t> </a:t>
            </a:r>
          </a:p>
        </p:txBody>
      </p:sp>
      <p:sp>
        <p:nvSpPr>
          <p:cNvPr id="11" name="Rectangle 10"/>
          <p:cNvSpPr/>
          <p:nvPr/>
        </p:nvSpPr>
        <p:spPr>
          <a:xfrm>
            <a:off x="839416" y="4941168"/>
            <a:ext cx="6984776" cy="523220"/>
          </a:xfrm>
          <a:prstGeom prst="rect">
            <a:avLst/>
          </a:prstGeom>
        </p:spPr>
        <p:txBody>
          <a:bodyPr wrap="square">
            <a:spAutoFit/>
          </a:bodyPr>
          <a:lstStyle/>
          <a:p>
            <a:pPr algn="just"/>
            <a:endParaRPr lang="en-US" sz="1400" b="1" dirty="0">
              <a:solidFill>
                <a:schemeClr val="tx1">
                  <a:lumMod val="75000"/>
                  <a:lumOff val="25000"/>
                </a:schemeClr>
              </a:solidFill>
              <a:latin typeface="Garamond"/>
              <a:cs typeface="Garamond"/>
            </a:endParaRPr>
          </a:p>
          <a:p>
            <a:pPr algn="just"/>
            <a:r>
              <a:rPr lang="en-US" sz="1400" b="1" dirty="0">
                <a:solidFill>
                  <a:srgbClr val="000066"/>
                </a:solidFill>
                <a:latin typeface="Garamond"/>
                <a:cs typeface="Garamond"/>
              </a:rPr>
              <a:t> </a:t>
            </a:r>
            <a:r>
              <a:rPr lang="en-US" sz="1400" b="1" dirty="0" smtClean="0">
                <a:solidFill>
                  <a:srgbClr val="000066"/>
                </a:solidFill>
                <a:latin typeface="Garamond"/>
                <a:cs typeface="Garamond"/>
              </a:rPr>
              <a:t>   8              13             28            114           87            116            127           132            96</a:t>
            </a:r>
            <a:endParaRPr lang="en-US" sz="1400" b="1" dirty="0">
              <a:solidFill>
                <a:srgbClr val="000066"/>
              </a:solidFill>
              <a:latin typeface="Garamond"/>
              <a:cs typeface="Garamond"/>
            </a:endParaRPr>
          </a:p>
        </p:txBody>
      </p:sp>
      <p:pic>
        <p:nvPicPr>
          <p:cNvPr id="12" name="Picture 11"/>
          <p:cNvPicPr>
            <a:picLocks noChangeAspect="1"/>
          </p:cNvPicPr>
          <p:nvPr/>
        </p:nvPicPr>
        <p:blipFill>
          <a:blip r:embed="rId3"/>
          <a:stretch>
            <a:fillRect/>
          </a:stretch>
        </p:blipFill>
        <p:spPr>
          <a:xfrm>
            <a:off x="8040216" y="4581128"/>
            <a:ext cx="2016224" cy="2016224"/>
          </a:xfrm>
          <a:prstGeom prst="rect">
            <a:avLst/>
          </a:prstGeom>
        </p:spPr>
      </p:pic>
    </p:spTree>
    <p:extLst>
      <p:ext uri="{BB962C8B-B14F-4D97-AF65-F5344CB8AC3E}">
        <p14:creationId xmlns:p14="http://schemas.microsoft.com/office/powerpoint/2010/main" val="1977056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1313384"/>
            <a:ext cx="10009112" cy="4347864"/>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342900" lvl="1" indent="-342900">
              <a:buFont typeface="Wingdings" panose="05000000000000000000" pitchFamily="2" charset="2"/>
              <a:buChar char="v"/>
            </a:pPr>
            <a:r>
              <a:rPr lang="en-US" sz="2200" b="1" dirty="0">
                <a:solidFill>
                  <a:srgbClr val="000066"/>
                </a:solidFill>
                <a:latin typeface="Garamond"/>
                <a:ea typeface="Tahoma" panose="020B0604030504040204" pitchFamily="34" charset="0"/>
                <a:cs typeface="Garamond"/>
              </a:rPr>
              <a:t>MOBILE &amp; INTERNET </a:t>
            </a:r>
            <a:r>
              <a:rPr lang="en-US" sz="2200" b="1" dirty="0" smtClean="0">
                <a:solidFill>
                  <a:srgbClr val="000066"/>
                </a:solidFill>
                <a:latin typeface="Garamond"/>
                <a:ea typeface="Tahoma" panose="020B0604030504040204" pitchFamily="34" charset="0"/>
                <a:cs typeface="Garamond"/>
              </a:rPr>
              <a:t>PENETRATIONS</a:t>
            </a:r>
          </a:p>
          <a:p>
            <a:pPr marL="0" lvl="1" indent="0">
              <a:lnSpc>
                <a:spcPct val="50000"/>
              </a:lnSpc>
              <a:buNone/>
            </a:pPr>
            <a:endParaRPr lang="en-US" sz="2200" b="1" dirty="0">
              <a:solidFill>
                <a:srgbClr val="000066"/>
              </a:solidFill>
              <a:latin typeface="Garamond"/>
              <a:ea typeface="Tahoma" panose="020B0604030504040204" pitchFamily="34" charset="0"/>
              <a:cs typeface="Garamond"/>
            </a:endParaRPr>
          </a:p>
          <a:p>
            <a:pPr marL="742950" lvl="2" indent="-342900">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Nigeria's </a:t>
            </a:r>
            <a:r>
              <a:rPr lang="en-US" sz="2200" b="1" dirty="0">
                <a:solidFill>
                  <a:srgbClr val="000066"/>
                </a:solidFill>
                <a:latin typeface="Garamond"/>
                <a:ea typeface="Tahoma" panose="020B0604030504040204" pitchFamily="34" charset="0"/>
                <a:cs typeface="Garamond"/>
              </a:rPr>
              <a:t>Active Mobile Broadband Penetration </a:t>
            </a:r>
            <a:r>
              <a:rPr lang="en-US" sz="2200" dirty="0">
                <a:solidFill>
                  <a:srgbClr val="000066"/>
                </a:solidFill>
                <a:latin typeface="Garamond"/>
                <a:ea typeface="Tahoma" panose="020B0604030504040204" pitchFamily="34" charset="0"/>
                <a:cs typeface="Garamond"/>
              </a:rPr>
              <a:t>has reached </a:t>
            </a:r>
            <a:r>
              <a:rPr lang="en-US" sz="2200" b="1" dirty="0">
                <a:solidFill>
                  <a:srgbClr val="000066"/>
                </a:solidFill>
                <a:latin typeface="Garamond"/>
                <a:ea typeface="Tahoma" panose="020B0604030504040204" pitchFamily="34" charset="0"/>
                <a:cs typeface="Garamond"/>
              </a:rPr>
              <a:t>20.95 % </a:t>
            </a:r>
            <a:r>
              <a:rPr lang="en-US" sz="2200" dirty="0">
                <a:solidFill>
                  <a:srgbClr val="000066"/>
                </a:solidFill>
                <a:latin typeface="Garamond"/>
                <a:ea typeface="Tahoma" panose="020B0604030504040204" pitchFamily="34" charset="0"/>
                <a:cs typeface="Garamond"/>
              </a:rPr>
              <a:t>relative to </a:t>
            </a:r>
            <a:r>
              <a:rPr lang="en-US" sz="2200" b="1" dirty="0">
                <a:solidFill>
                  <a:srgbClr val="000066"/>
                </a:solidFill>
                <a:latin typeface="Garamond"/>
                <a:ea typeface="Tahoma" panose="020B0604030504040204" pitchFamily="34" charset="0"/>
                <a:cs typeface="Garamond"/>
              </a:rPr>
              <a:t>less than 10 % </a:t>
            </a:r>
            <a:r>
              <a:rPr lang="en-US" sz="2200" dirty="0">
                <a:solidFill>
                  <a:srgbClr val="000066"/>
                </a:solidFill>
                <a:latin typeface="Garamond"/>
                <a:ea typeface="Tahoma" panose="020B0604030504040204" pitchFamily="34" charset="0"/>
                <a:cs typeface="Garamond"/>
              </a:rPr>
              <a:t>a year </a:t>
            </a:r>
            <a:r>
              <a:rPr lang="en-US" sz="2200" dirty="0" smtClean="0">
                <a:solidFill>
                  <a:srgbClr val="000066"/>
                </a:solidFill>
                <a:latin typeface="Garamond"/>
                <a:ea typeface="Tahoma" panose="020B0604030504040204" pitchFamily="34" charset="0"/>
                <a:cs typeface="Garamond"/>
              </a:rPr>
              <a:t>ago.</a:t>
            </a:r>
          </a:p>
          <a:p>
            <a:pPr marL="742950" lvl="2" indent="-342900">
              <a:lnSpc>
                <a:spcPct val="50000"/>
              </a:lnSpc>
              <a:buFont typeface="Wingdings" panose="05000000000000000000" pitchFamily="2" charset="2"/>
              <a:buChar char="v"/>
            </a:pPr>
            <a:endParaRPr lang="en-US" sz="2200" dirty="0">
              <a:solidFill>
                <a:srgbClr val="000066"/>
              </a:solidFill>
              <a:latin typeface="Garamond"/>
              <a:ea typeface="Tahoma" panose="020B0604030504040204" pitchFamily="34" charset="0"/>
              <a:cs typeface="Garamond"/>
            </a:endParaRPr>
          </a:p>
          <a:p>
            <a:pPr marL="742950" lvl="2" indent="-342900">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Furthermore,  </a:t>
            </a:r>
            <a:r>
              <a:rPr lang="en-US" sz="2200" b="1" dirty="0">
                <a:solidFill>
                  <a:srgbClr val="000066"/>
                </a:solidFill>
                <a:latin typeface="Garamond"/>
                <a:ea typeface="Tahoma" panose="020B0604030504040204" pitchFamily="34" charset="0"/>
                <a:cs typeface="Garamond"/>
              </a:rPr>
              <a:t>Percentage of Broadband Internet Penetration </a:t>
            </a:r>
            <a:r>
              <a:rPr lang="en-US" sz="2200" dirty="0">
                <a:solidFill>
                  <a:srgbClr val="000066"/>
                </a:solidFill>
                <a:latin typeface="Garamond"/>
                <a:ea typeface="Tahoma" panose="020B0604030504040204" pitchFamily="34" charset="0"/>
                <a:cs typeface="Garamond"/>
              </a:rPr>
              <a:t>has reached a milestone of </a:t>
            </a:r>
            <a:r>
              <a:rPr lang="en-US" sz="2200" b="1" dirty="0">
                <a:solidFill>
                  <a:srgbClr val="000066"/>
                </a:solidFill>
                <a:latin typeface="Garamond"/>
                <a:ea typeface="Tahoma" panose="020B0604030504040204" pitchFamily="34" charset="0"/>
                <a:cs typeface="Garamond"/>
              </a:rPr>
              <a:t>47.44 % </a:t>
            </a:r>
            <a:r>
              <a:rPr lang="en-US" sz="2200" dirty="0">
                <a:solidFill>
                  <a:srgbClr val="000066"/>
                </a:solidFill>
                <a:latin typeface="Garamond"/>
                <a:ea typeface="Tahoma" panose="020B0604030504040204" pitchFamily="34" charset="0"/>
                <a:cs typeface="Garamond"/>
              </a:rPr>
              <a:t>second to South Africa in Africa</a:t>
            </a:r>
            <a:r>
              <a:rPr lang="en-US" sz="2200" dirty="0" smtClean="0">
                <a:solidFill>
                  <a:srgbClr val="000066"/>
                </a:solidFill>
                <a:latin typeface="Garamond"/>
                <a:ea typeface="Tahoma" panose="020B0604030504040204" pitchFamily="34" charset="0"/>
                <a:cs typeface="Garamond"/>
              </a:rPr>
              <a:t>.</a:t>
            </a:r>
          </a:p>
          <a:p>
            <a:pPr marL="400050" lvl="2" indent="0">
              <a:lnSpc>
                <a:spcPct val="50000"/>
              </a:lnSpc>
              <a:buNone/>
            </a:pPr>
            <a:endParaRPr lang="en-US" sz="2200" dirty="0">
              <a:solidFill>
                <a:srgbClr val="000066"/>
              </a:solidFill>
              <a:latin typeface="Garamond"/>
              <a:ea typeface="Tahoma" panose="020B0604030504040204" pitchFamily="34" charset="0"/>
              <a:cs typeface="Garamond"/>
            </a:endParaRPr>
          </a:p>
          <a:p>
            <a:pPr marL="742950" lvl="2" indent="-342900">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This is strongly attributed to the robust regulatory framework of the Commission.</a:t>
            </a:r>
          </a:p>
          <a:p>
            <a:pPr marL="0" indent="0">
              <a:buNone/>
            </a:pPr>
            <a:r>
              <a:rPr lang="en-US" sz="2200" dirty="0">
                <a:solidFill>
                  <a:srgbClr val="000066"/>
                </a:solidFill>
                <a:latin typeface="Garamond"/>
                <a:ea typeface="Tahoma" panose="020B0604030504040204" pitchFamily="34" charset="0"/>
                <a:cs typeface="Garamond"/>
              </a:rPr>
              <a:t>  </a:t>
            </a:r>
            <a:r>
              <a:rPr lang="en-GB" sz="2200" dirty="0">
                <a:solidFill>
                  <a:srgbClr val="000066"/>
                </a:solidFill>
                <a:latin typeface="Garamond"/>
                <a:ea typeface="Tahoma" panose="020B0604030504040204" pitchFamily="34" charset="0"/>
                <a:cs typeface="Garamond"/>
              </a:rPr>
              <a:t> </a:t>
            </a:r>
            <a:endParaRPr lang="en-US" sz="2200" dirty="0">
              <a:solidFill>
                <a:srgbClr val="000066"/>
              </a:solidFill>
              <a:latin typeface="Garamond"/>
              <a:ea typeface="Tahoma" panose="020B0604030504040204" pitchFamily="34" charset="0"/>
              <a:cs typeface="Garamond"/>
            </a:endParaRPr>
          </a:p>
          <a:p>
            <a:pPr marL="0" lvl="1" indent="0">
              <a:lnSpc>
                <a:spcPct val="50000"/>
              </a:lnSpc>
              <a:buNone/>
            </a:pPr>
            <a:endParaRPr lang="en-US" sz="2200" b="1"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28</a:t>
            </a:fld>
            <a:endParaRPr lang="en-US" dirty="0">
              <a:solidFill>
                <a:srgbClr val="000066"/>
              </a:solidFill>
            </a:endParaRPr>
          </a:p>
        </p:txBody>
      </p:sp>
      <p:sp>
        <p:nvSpPr>
          <p:cNvPr id="4" name="Title 3"/>
          <p:cNvSpPr>
            <a:spLocks noGrp="1"/>
          </p:cNvSpPr>
          <p:nvPr>
            <p:ph type="title"/>
          </p:nvPr>
        </p:nvSpPr>
        <p:spPr/>
        <p:txBody>
          <a:bodyPr/>
          <a:lstStyle/>
          <a:p>
            <a:r>
              <a:rPr lang="en-US" b="1" dirty="0">
                <a:solidFill>
                  <a:srgbClr val="000066"/>
                </a:solidFill>
                <a:latin typeface="Garamond"/>
                <a:cs typeface="Garamond"/>
              </a:rPr>
              <a:t>Broadband Penetration (Cont.)</a:t>
            </a:r>
          </a:p>
        </p:txBody>
      </p:sp>
    </p:spTree>
    <p:extLst>
      <p:ext uri="{BB962C8B-B14F-4D97-AF65-F5344CB8AC3E}">
        <p14:creationId xmlns:p14="http://schemas.microsoft.com/office/powerpoint/2010/main" val="1686123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981200" y="1484784"/>
            <a:ext cx="7560840" cy="630942"/>
          </a:xfrm>
          <a:prstGeom prst="rect">
            <a:avLst/>
          </a:prstGeom>
        </p:spPr>
        <p:txBody>
          <a:bodyPr wrap="square">
            <a:spAutoFit/>
          </a:bodyPr>
          <a:lstStyle/>
          <a:p>
            <a:pPr marL="0" lvl="1" algn="just">
              <a:spcBef>
                <a:spcPts val="0"/>
              </a:spcBef>
            </a:pPr>
            <a:endParaRPr lang="en-GB" sz="1750" dirty="0">
              <a:solidFill>
                <a:srgbClr val="000066"/>
              </a:solidFill>
              <a:latin typeface="Garamond" panose="02020404030301010803" pitchFamily="18" charset="0"/>
            </a:endParaRPr>
          </a:p>
          <a:p>
            <a:pPr marL="400050" lvl="2" algn="just"/>
            <a:r>
              <a:rPr lang="en-GB" sz="1750" dirty="0">
                <a:solidFill>
                  <a:srgbClr val="000066"/>
                </a:solidFill>
                <a:latin typeface="Garamond" panose="02020404030301010803" pitchFamily="18" charset="0"/>
              </a:rPr>
              <a:t> </a:t>
            </a:r>
            <a:endParaRPr lang="en-GB" sz="1750" i="1" dirty="0">
              <a:solidFill>
                <a:srgbClr val="000066"/>
              </a:solidFill>
              <a:latin typeface="Garamond" panose="02020404030301010803" pitchFamily="18" charset="0"/>
            </a:endParaRPr>
          </a:p>
        </p:txBody>
      </p:sp>
      <p:sp>
        <p:nvSpPr>
          <p:cNvPr id="3" name="Title 2"/>
          <p:cNvSpPr>
            <a:spLocks noGrp="1"/>
          </p:cNvSpPr>
          <p:nvPr>
            <p:ph type="title"/>
          </p:nvPr>
        </p:nvSpPr>
        <p:spPr>
          <a:xfrm>
            <a:off x="1919536" y="2532304"/>
            <a:ext cx="6768752" cy="1721385"/>
          </a:xfrm>
        </p:spPr>
        <p:txBody>
          <a:bodyPr>
            <a:normAutofit/>
          </a:bodyPr>
          <a:lstStyle/>
          <a:p>
            <a:r>
              <a:rPr lang="en-GB" b="1" dirty="0" smtClean="0">
                <a:solidFill>
                  <a:srgbClr val="000066"/>
                </a:solidFill>
                <a:latin typeface="Garamond"/>
                <a:cs typeface="Garamond"/>
              </a:rPr>
              <a:t>Economic and Social Benefits</a:t>
            </a:r>
            <a:endParaRPr lang="en-US" b="1" dirty="0">
              <a:solidFill>
                <a:srgbClr val="000066"/>
              </a:solidFill>
              <a:latin typeface="Garamond"/>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29</a:t>
            </a:fld>
            <a:endParaRPr lang="en-US" dirty="0">
              <a:solidFill>
                <a:srgbClr val="000066"/>
              </a:solidFill>
            </a:endParaRPr>
          </a:p>
        </p:txBody>
      </p:sp>
    </p:spTree>
    <p:extLst>
      <p:ext uri="{BB962C8B-B14F-4D97-AF65-F5344CB8AC3E}">
        <p14:creationId xmlns:p14="http://schemas.microsoft.com/office/powerpoint/2010/main" val="2367289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9416" y="1124744"/>
            <a:ext cx="10081120" cy="5013791"/>
          </a:xfrm>
        </p:spPr>
        <p:txBody>
          <a:bodyPr>
            <a:noAutofit/>
          </a:bodyPr>
          <a:lstStyle/>
          <a:p>
            <a:pPr algn="just">
              <a:spcBef>
                <a:spcPts val="0"/>
              </a:spcBef>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According to a document of the International Telecommunication Union (ITU): “In the 21st century, the social and economic development of every country on earth will depend on Broadband networks”</a:t>
            </a:r>
          </a:p>
          <a:p>
            <a:pPr marL="0" indent="0" algn="just">
              <a:lnSpc>
                <a:spcPct val="50000"/>
              </a:lnSpc>
              <a:buNone/>
            </a:pPr>
            <a:endParaRPr lang="en-US" sz="2100" dirty="0">
              <a:solidFill>
                <a:srgbClr val="000066"/>
              </a:solidFill>
              <a:latin typeface="Garamond"/>
              <a:ea typeface="Tahoma" panose="020B0604030504040204" pitchFamily="34" charset="0"/>
              <a:cs typeface="Garamond"/>
            </a:endParaRPr>
          </a:p>
          <a:p>
            <a:pPr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It’s about completely transforming the way essential </a:t>
            </a:r>
            <a:r>
              <a:rPr lang="en-US" sz="2100" b="1" dirty="0">
                <a:solidFill>
                  <a:srgbClr val="000066"/>
                </a:solidFill>
                <a:latin typeface="Garamond"/>
                <a:ea typeface="Tahoma" panose="020B0604030504040204" pitchFamily="34" charset="0"/>
                <a:cs typeface="Garamond"/>
              </a:rPr>
              <a:t>services</a:t>
            </a:r>
            <a:r>
              <a:rPr lang="en-US" sz="2100" dirty="0">
                <a:solidFill>
                  <a:srgbClr val="000066"/>
                </a:solidFill>
                <a:latin typeface="Garamond"/>
                <a:ea typeface="Tahoma" panose="020B0604030504040204" pitchFamily="34" charset="0"/>
                <a:cs typeface="Garamond"/>
              </a:rPr>
              <a:t> are delivered – from e-health to e-education to e-commerce to e-government. And it’s about helping meet the </a:t>
            </a:r>
            <a:r>
              <a:rPr lang="en-US" sz="2100" b="1" dirty="0">
                <a:solidFill>
                  <a:srgbClr val="000066"/>
                </a:solidFill>
                <a:latin typeface="Garamond"/>
                <a:ea typeface="Tahoma" panose="020B0604030504040204" pitchFamily="34" charset="0"/>
                <a:cs typeface="Garamond"/>
              </a:rPr>
              <a:t>Sustainable Development Goals</a:t>
            </a:r>
            <a:r>
              <a:rPr lang="en-US" sz="2100" dirty="0">
                <a:solidFill>
                  <a:srgbClr val="000066"/>
                </a:solidFill>
                <a:latin typeface="Garamond"/>
                <a:ea typeface="Tahoma" panose="020B0604030504040204" pitchFamily="34" charset="0"/>
                <a:cs typeface="Garamond"/>
              </a:rPr>
              <a:t> in every sector. </a:t>
            </a:r>
          </a:p>
          <a:p>
            <a:pPr marL="0" indent="0" algn="just">
              <a:lnSpc>
                <a:spcPct val="50000"/>
              </a:lnSpc>
              <a:buNone/>
            </a:pPr>
            <a:endParaRPr lang="en-US" sz="2100" dirty="0">
              <a:solidFill>
                <a:srgbClr val="000066"/>
              </a:solidFill>
              <a:latin typeface="Garamond"/>
              <a:ea typeface="Tahoma" panose="020B0604030504040204" pitchFamily="34" charset="0"/>
              <a:cs typeface="Garamond"/>
            </a:endParaRPr>
          </a:p>
          <a:p>
            <a:pPr algn="just">
              <a:buFont typeface="Wingdings" panose="05000000000000000000" pitchFamily="2" charset="2"/>
              <a:buChar char="v"/>
            </a:pPr>
            <a:r>
              <a:rPr lang="en-US" sz="2100" b="1" dirty="0">
                <a:solidFill>
                  <a:srgbClr val="000066"/>
                </a:solidFill>
                <a:latin typeface="Garamond"/>
                <a:ea typeface="Tahoma" panose="020B0604030504040204" pitchFamily="34" charset="0"/>
                <a:cs typeface="Garamond"/>
              </a:rPr>
              <a:t>National</a:t>
            </a:r>
            <a:r>
              <a:rPr lang="en-US" sz="2100" dirty="0">
                <a:solidFill>
                  <a:srgbClr val="000066"/>
                </a:solidFill>
                <a:latin typeface="Garamond"/>
                <a:ea typeface="Tahoma" panose="020B0604030504040204" pitchFamily="34" charset="0"/>
                <a:cs typeface="Garamond"/>
              </a:rPr>
              <a:t> </a:t>
            </a:r>
            <a:r>
              <a:rPr lang="en-US" sz="2100" b="1" dirty="0">
                <a:solidFill>
                  <a:srgbClr val="000066"/>
                </a:solidFill>
                <a:latin typeface="Garamond"/>
                <a:ea typeface="Tahoma" panose="020B0604030504040204" pitchFamily="34" charset="0"/>
                <a:cs typeface="Garamond"/>
              </a:rPr>
              <a:t>Broadband</a:t>
            </a:r>
            <a:r>
              <a:rPr lang="en-US" sz="2100" dirty="0">
                <a:solidFill>
                  <a:srgbClr val="000066"/>
                </a:solidFill>
                <a:latin typeface="Garamond"/>
                <a:ea typeface="Tahoma" panose="020B0604030504040204" pitchFamily="34" charset="0"/>
                <a:cs typeface="Garamond"/>
              </a:rPr>
              <a:t> </a:t>
            </a:r>
            <a:r>
              <a:rPr lang="en-US" sz="2100" b="1" dirty="0">
                <a:solidFill>
                  <a:srgbClr val="000066"/>
                </a:solidFill>
                <a:latin typeface="Garamond"/>
                <a:ea typeface="Tahoma" panose="020B0604030504040204" pitchFamily="34" charset="0"/>
                <a:cs typeface="Garamond"/>
              </a:rPr>
              <a:t>Networks</a:t>
            </a:r>
            <a:r>
              <a:rPr lang="en-US" sz="2100" dirty="0">
                <a:solidFill>
                  <a:srgbClr val="000066"/>
                </a:solidFill>
                <a:latin typeface="Garamond"/>
                <a:ea typeface="Tahoma" panose="020B0604030504040204" pitchFamily="34" charset="0"/>
                <a:cs typeface="Garamond"/>
              </a:rPr>
              <a:t> deliver benefits across the whole of </a:t>
            </a:r>
            <a:r>
              <a:rPr lang="en-US" sz="2100" b="1" dirty="0">
                <a:solidFill>
                  <a:srgbClr val="000066"/>
                </a:solidFill>
                <a:latin typeface="Garamond"/>
                <a:ea typeface="Tahoma" panose="020B0604030504040204" pitchFamily="34" charset="0"/>
                <a:cs typeface="Garamond"/>
              </a:rPr>
              <a:t>society</a:t>
            </a:r>
            <a:r>
              <a:rPr lang="en-US" sz="2100" dirty="0">
                <a:solidFill>
                  <a:srgbClr val="000066"/>
                </a:solidFill>
                <a:latin typeface="Garamond"/>
                <a:ea typeface="Tahoma" panose="020B0604030504040204" pitchFamily="34" charset="0"/>
                <a:cs typeface="Garamond"/>
              </a:rPr>
              <a:t>. That makes them incredibly </a:t>
            </a:r>
            <a:r>
              <a:rPr lang="en-US" sz="2100" b="1" dirty="0">
                <a:solidFill>
                  <a:srgbClr val="000066"/>
                </a:solidFill>
                <a:latin typeface="Garamond"/>
                <a:ea typeface="Tahoma" panose="020B0604030504040204" pitchFamily="34" charset="0"/>
                <a:cs typeface="Garamond"/>
              </a:rPr>
              <a:t>cost-effective</a:t>
            </a:r>
            <a:r>
              <a:rPr lang="en-US" sz="2100" dirty="0">
                <a:solidFill>
                  <a:srgbClr val="000066"/>
                </a:solidFill>
                <a:latin typeface="Garamond"/>
                <a:ea typeface="Tahoma" panose="020B0604030504040204" pitchFamily="34" charset="0"/>
                <a:cs typeface="Garamond"/>
              </a:rPr>
              <a:t>, especially when you look at the savings across multiple sectors.</a:t>
            </a:r>
          </a:p>
          <a:p>
            <a:pPr marL="0" indent="0" algn="just">
              <a:lnSpc>
                <a:spcPct val="50000"/>
              </a:lnSpc>
              <a:buNone/>
            </a:pPr>
            <a:endParaRPr lang="en-US" sz="2100" dirty="0">
              <a:solidFill>
                <a:srgbClr val="000066"/>
              </a:solidFill>
              <a:latin typeface="Garamond"/>
              <a:ea typeface="Tahoma" panose="020B0604030504040204" pitchFamily="34" charset="0"/>
              <a:cs typeface="Garamond"/>
            </a:endParaRPr>
          </a:p>
          <a:p>
            <a:pPr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This is why one of </a:t>
            </a:r>
            <a:r>
              <a:rPr lang="en-US" sz="2100" b="1" dirty="0">
                <a:solidFill>
                  <a:srgbClr val="000066"/>
                </a:solidFill>
                <a:latin typeface="Garamond"/>
                <a:ea typeface="Tahoma" panose="020B0604030504040204" pitchFamily="34" charset="0"/>
                <a:cs typeface="Garamond"/>
              </a:rPr>
              <a:t>ITU</a:t>
            </a:r>
            <a:r>
              <a:rPr lang="en-US" sz="2100" dirty="0">
                <a:solidFill>
                  <a:srgbClr val="000066"/>
                </a:solidFill>
                <a:latin typeface="Garamond"/>
                <a:ea typeface="Tahoma" panose="020B0604030504040204" pitchFamily="34" charset="0"/>
                <a:cs typeface="Garamond"/>
              </a:rPr>
              <a:t>’s key priorities is the delivery of </a:t>
            </a:r>
            <a:r>
              <a:rPr lang="en-US" sz="2100" b="1" dirty="0">
                <a:solidFill>
                  <a:srgbClr val="000066"/>
                </a:solidFill>
                <a:latin typeface="Garamond"/>
                <a:ea typeface="Tahoma" panose="020B0604030504040204" pitchFamily="34" charset="0"/>
                <a:cs typeface="Garamond"/>
              </a:rPr>
              <a:t>equitable</a:t>
            </a:r>
            <a:r>
              <a:rPr lang="en-US" sz="2100" dirty="0">
                <a:solidFill>
                  <a:srgbClr val="000066"/>
                </a:solidFill>
                <a:latin typeface="Garamond"/>
                <a:ea typeface="Tahoma" panose="020B0604030504040204" pitchFamily="34" charset="0"/>
                <a:cs typeface="Garamond"/>
              </a:rPr>
              <a:t>, </a:t>
            </a:r>
            <a:r>
              <a:rPr lang="en-US" sz="2100" b="1" dirty="0">
                <a:solidFill>
                  <a:srgbClr val="000066"/>
                </a:solidFill>
                <a:latin typeface="Garamond"/>
                <a:ea typeface="Tahoma" panose="020B0604030504040204" pitchFamily="34" charset="0"/>
                <a:cs typeface="Garamond"/>
              </a:rPr>
              <a:t>affordable</a:t>
            </a:r>
            <a:r>
              <a:rPr lang="en-US" sz="2100" dirty="0">
                <a:solidFill>
                  <a:srgbClr val="000066"/>
                </a:solidFill>
                <a:latin typeface="Garamond"/>
                <a:ea typeface="Tahoma" panose="020B0604030504040204" pitchFamily="34" charset="0"/>
                <a:cs typeface="Garamond"/>
              </a:rPr>
              <a:t> broadband access to the </a:t>
            </a:r>
            <a:r>
              <a:rPr lang="en-US" sz="2100" b="1" dirty="0">
                <a:solidFill>
                  <a:srgbClr val="000066"/>
                </a:solidFill>
                <a:latin typeface="Garamond"/>
                <a:ea typeface="Tahoma" panose="020B0604030504040204" pitchFamily="34" charset="0"/>
                <a:cs typeface="Garamond"/>
              </a:rPr>
              <a:t>Internet</a:t>
            </a:r>
            <a:r>
              <a:rPr lang="en-US" sz="2100" dirty="0">
                <a:solidFill>
                  <a:srgbClr val="000066"/>
                </a:solidFill>
                <a:latin typeface="Garamond"/>
                <a:ea typeface="Tahoma" panose="020B0604030504040204" pitchFamily="34" charset="0"/>
                <a:cs typeface="Garamond"/>
              </a:rPr>
              <a:t>. For all people – wherever they live and whatever their circumstances</a:t>
            </a:r>
            <a:r>
              <a:rPr lang="en-US" sz="2100" dirty="0" smtClean="0">
                <a:solidFill>
                  <a:srgbClr val="000066"/>
                </a:solidFill>
                <a:latin typeface="Garamond"/>
                <a:ea typeface="Tahoma" panose="020B0604030504040204" pitchFamily="34" charset="0"/>
                <a:cs typeface="Garamond"/>
              </a:rPr>
              <a:t>.</a:t>
            </a:r>
            <a:endParaRPr lang="en-US" sz="2100" dirty="0">
              <a:solidFill>
                <a:srgbClr val="000066"/>
              </a:solidFill>
              <a:latin typeface="Garamond"/>
              <a:ea typeface="Segoe UI Historic" panose="020B0502040204020203" pitchFamily="34" charset="0"/>
              <a:cs typeface="Garamond"/>
            </a:endParaRPr>
          </a:p>
          <a:p>
            <a:pPr algn="just">
              <a:buFont typeface="Wingdings" panose="05000000000000000000" pitchFamily="2" charset="2"/>
              <a:buChar char="v"/>
            </a:pPr>
            <a:endParaRPr lang="en-US" sz="2100" dirty="0">
              <a:solidFill>
                <a:srgbClr val="000066"/>
              </a:solidFill>
              <a:latin typeface="Garamond"/>
              <a:ea typeface="Segoe UI Historic" panose="020B0502040204020203" pitchFamily="34" charset="0"/>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3</a:t>
            </a:fld>
            <a:endParaRPr lang="en-US" dirty="0">
              <a:solidFill>
                <a:srgbClr val="000066"/>
              </a:solidFill>
            </a:endParaRPr>
          </a:p>
        </p:txBody>
      </p:sp>
      <p:sp>
        <p:nvSpPr>
          <p:cNvPr id="6" name="Title 5"/>
          <p:cNvSpPr>
            <a:spLocks noGrp="1"/>
          </p:cNvSpPr>
          <p:nvPr>
            <p:ph type="title"/>
          </p:nvPr>
        </p:nvSpPr>
        <p:spPr/>
        <p:txBody>
          <a:bodyPr/>
          <a:lstStyle/>
          <a:p>
            <a:r>
              <a:rPr lang="en-US" b="1" dirty="0" smtClean="0">
                <a:solidFill>
                  <a:srgbClr val="000066"/>
                </a:solidFill>
                <a:latin typeface="Garamond"/>
                <a:cs typeface="Garamond"/>
              </a:rPr>
              <a:t>Introduction</a:t>
            </a:r>
            <a:endParaRPr lang="en-US" b="1" dirty="0">
              <a:solidFill>
                <a:srgbClr val="000066"/>
              </a:solidFill>
              <a:latin typeface="Garamond"/>
              <a:cs typeface="Garamond"/>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335360" y="1949083"/>
            <a:ext cx="3888432" cy="371216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buFont typeface="Wingdings" panose="05000000000000000000" pitchFamily="2" charset="2"/>
              <a:buChar char="v"/>
            </a:pPr>
            <a:r>
              <a:rPr lang="en-GB" sz="2000" dirty="0" smtClean="0">
                <a:solidFill>
                  <a:srgbClr val="000066"/>
                </a:solidFill>
                <a:latin typeface="Garamond"/>
                <a:ea typeface="Tahoma" panose="020B0604030504040204" pitchFamily="34" charset="0"/>
                <a:cs typeface="Garamond"/>
              </a:rPr>
              <a:t>In </a:t>
            </a:r>
            <a:r>
              <a:rPr lang="en-GB" sz="2000" dirty="0">
                <a:solidFill>
                  <a:srgbClr val="000066"/>
                </a:solidFill>
                <a:latin typeface="Garamond"/>
                <a:ea typeface="Tahoma" panose="020B0604030504040204" pitchFamily="34" charset="0"/>
                <a:cs typeface="Garamond"/>
              </a:rPr>
              <a:t>the Second Quarter (Q</a:t>
            </a:r>
            <a:r>
              <a:rPr lang="en-GB" sz="2000" baseline="-25000" dirty="0">
                <a:solidFill>
                  <a:srgbClr val="000066"/>
                </a:solidFill>
                <a:latin typeface="Garamond"/>
                <a:ea typeface="Tahoma" panose="020B0604030504040204" pitchFamily="34" charset="0"/>
                <a:cs typeface="Garamond"/>
              </a:rPr>
              <a:t>2</a:t>
            </a:r>
            <a:r>
              <a:rPr lang="en-GB" sz="2000" b="1" dirty="0">
                <a:solidFill>
                  <a:srgbClr val="000066"/>
                </a:solidFill>
                <a:latin typeface="Garamond"/>
                <a:ea typeface="Tahoma" panose="020B0604030504040204" pitchFamily="34" charset="0"/>
                <a:cs typeface="Garamond"/>
              </a:rPr>
              <a:t>) </a:t>
            </a:r>
            <a:r>
              <a:rPr lang="en-GB" sz="2000" dirty="0">
                <a:solidFill>
                  <a:srgbClr val="000066"/>
                </a:solidFill>
                <a:latin typeface="Garamond"/>
                <a:ea typeface="Tahoma" panose="020B0604030504040204" pitchFamily="34" charset="0"/>
                <a:cs typeface="Garamond"/>
              </a:rPr>
              <a:t>of 2016, the telecommunications sector contributed </a:t>
            </a:r>
            <a:r>
              <a:rPr lang="en-GB" sz="2000" b="1" strike="dblStrike" dirty="0">
                <a:solidFill>
                  <a:srgbClr val="000066"/>
                </a:solidFill>
                <a:latin typeface="Garamond"/>
                <a:ea typeface="Tahoma" panose="020B0604030504040204" pitchFamily="34" charset="0"/>
                <a:cs typeface="Garamond"/>
              </a:rPr>
              <a:t>N</a:t>
            </a:r>
            <a:r>
              <a:rPr lang="en-GB" sz="2000" b="1" dirty="0">
                <a:solidFill>
                  <a:srgbClr val="000066"/>
                </a:solidFill>
                <a:latin typeface="Garamond"/>
                <a:ea typeface="Tahoma" panose="020B0604030504040204" pitchFamily="34" charset="0"/>
                <a:cs typeface="Garamond"/>
              </a:rPr>
              <a:t>1,580 billion </a:t>
            </a:r>
            <a:r>
              <a:rPr lang="en-GB" sz="2000" dirty="0" smtClean="0">
                <a:solidFill>
                  <a:srgbClr val="000066"/>
                </a:solidFill>
                <a:latin typeface="Garamond"/>
                <a:ea typeface="Tahoma" panose="020B0604030504040204" pitchFamily="34" charset="0"/>
                <a:cs typeface="Garamond"/>
              </a:rPr>
              <a:t>to </a:t>
            </a:r>
            <a:r>
              <a:rPr lang="en-GB" sz="2000" dirty="0">
                <a:solidFill>
                  <a:srgbClr val="000066"/>
                </a:solidFill>
                <a:latin typeface="Garamond"/>
                <a:ea typeface="Tahoma" panose="020B0604030504040204" pitchFamily="34" charset="0"/>
                <a:cs typeface="Garamond"/>
              </a:rPr>
              <a:t>GDP i.e. 9.8 %, which is </a:t>
            </a:r>
            <a:r>
              <a:rPr lang="en-GB" sz="2000" dirty="0" smtClean="0">
                <a:solidFill>
                  <a:srgbClr val="000066"/>
                </a:solidFill>
                <a:latin typeface="Garamond"/>
                <a:ea typeface="Tahoma" panose="020B0604030504040204" pitchFamily="34" charset="0"/>
                <a:cs typeface="Garamond"/>
              </a:rPr>
              <a:t>the largest </a:t>
            </a:r>
            <a:r>
              <a:rPr lang="en-GB" sz="2000" dirty="0">
                <a:solidFill>
                  <a:srgbClr val="000066"/>
                </a:solidFill>
                <a:latin typeface="Garamond"/>
                <a:ea typeface="Tahoma" panose="020B0604030504040204" pitchFamily="34" charset="0"/>
                <a:cs typeface="Garamond"/>
              </a:rPr>
              <a:t>in the rebased period. </a:t>
            </a:r>
            <a:r>
              <a:rPr lang="en-US" sz="2000" dirty="0">
                <a:solidFill>
                  <a:srgbClr val="000066"/>
                </a:solidFill>
                <a:latin typeface="Garamond"/>
                <a:ea typeface="Tahoma" panose="020B0604030504040204" pitchFamily="34" charset="0"/>
                <a:cs typeface="Garamond"/>
              </a:rPr>
              <a:t>T</a:t>
            </a:r>
            <a:r>
              <a:rPr lang="en-GB" sz="2000" dirty="0">
                <a:solidFill>
                  <a:srgbClr val="000066"/>
                </a:solidFill>
                <a:latin typeface="Garamond"/>
                <a:ea typeface="Tahoma" panose="020B0604030504040204" pitchFamily="34" charset="0"/>
                <a:cs typeface="Garamond"/>
              </a:rPr>
              <a:t>his is an increase of </a:t>
            </a:r>
            <a:r>
              <a:rPr lang="en-GB" sz="2000" dirty="0" smtClean="0">
                <a:solidFill>
                  <a:srgbClr val="000066"/>
                </a:solidFill>
                <a:latin typeface="Garamond"/>
                <a:ea typeface="Tahoma" panose="020B0604030504040204" pitchFamily="34" charset="0"/>
                <a:cs typeface="Garamond"/>
              </a:rPr>
              <a:t>1</a:t>
            </a:r>
            <a:r>
              <a:rPr lang="en-GB" sz="2000" dirty="0">
                <a:solidFill>
                  <a:srgbClr val="000066"/>
                </a:solidFill>
                <a:latin typeface="Garamond"/>
                <a:ea typeface="Tahoma" panose="020B0604030504040204" pitchFamily="34" charset="0"/>
                <a:cs typeface="Garamond"/>
              </a:rPr>
              <a:t>% compared to </a:t>
            </a:r>
            <a:r>
              <a:rPr lang="en-GB" sz="2000" dirty="0" smtClean="0">
                <a:solidFill>
                  <a:srgbClr val="000066"/>
                </a:solidFill>
                <a:latin typeface="Garamond"/>
                <a:ea typeface="Tahoma" panose="020B0604030504040204" pitchFamily="34" charset="0"/>
                <a:cs typeface="Garamond"/>
              </a:rPr>
              <a:t>the First </a:t>
            </a:r>
            <a:r>
              <a:rPr lang="en-GB" sz="2000" dirty="0">
                <a:solidFill>
                  <a:srgbClr val="000066"/>
                </a:solidFill>
                <a:latin typeface="Garamond"/>
                <a:ea typeface="Tahoma" panose="020B0604030504040204" pitchFamily="34" charset="0"/>
                <a:cs typeface="Garamond"/>
              </a:rPr>
              <a:t>Quarter, indicating robust growth. </a:t>
            </a:r>
            <a:endParaRPr lang="en-GB" sz="2000" dirty="0" smtClean="0">
              <a:solidFill>
                <a:srgbClr val="000066"/>
              </a:solidFill>
              <a:latin typeface="Garamond"/>
              <a:ea typeface="Tahoma" panose="020B0604030504040204" pitchFamily="34" charset="0"/>
              <a:cs typeface="Garamond"/>
            </a:endParaRPr>
          </a:p>
          <a:p>
            <a:pPr marL="0" lvl="1" indent="0" algn="just">
              <a:lnSpc>
                <a:spcPct val="50000"/>
              </a:lnSpc>
              <a:buNone/>
            </a:pPr>
            <a:endParaRPr lang="en-GB" sz="2000" dirty="0" smtClean="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000" dirty="0" smtClean="0">
                <a:solidFill>
                  <a:srgbClr val="000066"/>
                </a:solidFill>
                <a:latin typeface="Garamond"/>
                <a:ea typeface="Tahoma" panose="020B0604030504040204" pitchFamily="34" charset="0"/>
                <a:cs typeface="Garamond"/>
              </a:rPr>
              <a:t>The </a:t>
            </a:r>
            <a:r>
              <a:rPr lang="en-GB" sz="2000" dirty="0">
                <a:solidFill>
                  <a:srgbClr val="000066"/>
                </a:solidFill>
                <a:latin typeface="Garamond"/>
                <a:ea typeface="Tahoma" panose="020B0604030504040204" pitchFamily="34" charset="0"/>
                <a:cs typeface="Garamond"/>
              </a:rPr>
              <a:t>share of telecommunications in total real GDP has grown in the last five quarters.</a:t>
            </a:r>
          </a:p>
          <a:p>
            <a:pPr marL="0" lvl="1" indent="0" algn="just">
              <a:buNone/>
            </a:pPr>
            <a:endParaRPr lang="en-US" sz="20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30</a:t>
            </a:fld>
            <a:endParaRPr lang="en-US" dirty="0">
              <a:solidFill>
                <a:srgbClr val="000066"/>
              </a:solidFill>
            </a:endParaRPr>
          </a:p>
        </p:txBody>
      </p:sp>
      <p:sp>
        <p:nvSpPr>
          <p:cNvPr id="4" name="Title 3"/>
          <p:cNvSpPr>
            <a:spLocks noGrp="1"/>
          </p:cNvSpPr>
          <p:nvPr>
            <p:ph type="title"/>
          </p:nvPr>
        </p:nvSpPr>
        <p:spPr/>
        <p:txBody>
          <a:bodyPr/>
          <a:lstStyle/>
          <a:p>
            <a:r>
              <a:rPr lang="en-US" b="1" dirty="0">
                <a:solidFill>
                  <a:srgbClr val="000066"/>
                </a:solidFill>
                <a:latin typeface="Garamond"/>
                <a:cs typeface="Garamond"/>
              </a:rPr>
              <a:t>Economic Benefits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7824"/>
          <a:stretch/>
        </p:blipFill>
        <p:spPr>
          <a:xfrm>
            <a:off x="4583832" y="1628800"/>
            <a:ext cx="6520489" cy="4392488"/>
          </a:xfrm>
          <a:prstGeom prst="rect">
            <a:avLst/>
          </a:prstGeom>
          <a:noFill/>
          <a:ln>
            <a:noFill/>
          </a:ln>
        </p:spPr>
      </p:pic>
      <p:sp>
        <p:nvSpPr>
          <p:cNvPr id="5" name="TextBox 4"/>
          <p:cNvSpPr txBox="1"/>
          <p:nvPr/>
        </p:nvSpPr>
        <p:spPr>
          <a:xfrm>
            <a:off x="623392" y="1124744"/>
            <a:ext cx="6064481" cy="738664"/>
          </a:xfrm>
          <a:prstGeom prst="rect">
            <a:avLst/>
          </a:prstGeom>
          <a:noFill/>
        </p:spPr>
        <p:txBody>
          <a:bodyPr wrap="none" rtlCol="0">
            <a:spAutoFit/>
          </a:bodyPr>
          <a:lstStyle/>
          <a:p>
            <a:pPr marL="0" lvl="1"/>
            <a:r>
              <a:rPr lang="en-US" sz="2100" dirty="0">
                <a:solidFill>
                  <a:srgbClr val="000066"/>
                </a:solidFill>
                <a:latin typeface="Garamond"/>
                <a:ea typeface="Tahoma" panose="020B0604030504040204" pitchFamily="34" charset="0"/>
                <a:cs typeface="Garamond"/>
              </a:rPr>
              <a:t>T</a:t>
            </a:r>
            <a:r>
              <a:rPr lang="en-GB" sz="2100" dirty="0">
                <a:solidFill>
                  <a:srgbClr val="000066"/>
                </a:solidFill>
                <a:latin typeface="Garamond"/>
                <a:ea typeface="Tahoma" panose="020B0604030504040204" pitchFamily="34" charset="0"/>
                <a:cs typeface="Garamond"/>
              </a:rPr>
              <a:t>he National Bureau of Statistics (NBS) reports that:</a:t>
            </a:r>
          </a:p>
          <a:p>
            <a:endParaRPr lang="en-US" sz="2100" dirty="0">
              <a:solidFill>
                <a:srgbClr val="000066"/>
              </a:solidFill>
              <a:latin typeface="Garamond"/>
              <a:cs typeface="Garamond"/>
            </a:endParaRPr>
          </a:p>
        </p:txBody>
      </p:sp>
      <p:sp>
        <p:nvSpPr>
          <p:cNvPr id="7" name="Rectangle 6"/>
          <p:cNvSpPr/>
          <p:nvPr/>
        </p:nvSpPr>
        <p:spPr>
          <a:xfrm>
            <a:off x="5951984" y="5949280"/>
            <a:ext cx="4752528" cy="646331"/>
          </a:xfrm>
          <a:prstGeom prst="rect">
            <a:avLst/>
          </a:prstGeom>
        </p:spPr>
        <p:txBody>
          <a:bodyPr wrap="square">
            <a:spAutoFit/>
          </a:bodyPr>
          <a:lstStyle/>
          <a:p>
            <a:pPr algn="ctr"/>
            <a:r>
              <a:rPr lang="en-US" dirty="0" smtClean="0">
                <a:solidFill>
                  <a:srgbClr val="000066"/>
                </a:solidFill>
                <a:latin typeface="Garamond"/>
                <a:cs typeface="Garamond"/>
              </a:rPr>
              <a:t>Fig. 8: </a:t>
            </a:r>
            <a:r>
              <a:rPr lang="en-US" dirty="0">
                <a:solidFill>
                  <a:srgbClr val="000066"/>
                </a:solidFill>
                <a:latin typeface="Garamond"/>
                <a:cs typeface="Garamond"/>
              </a:rPr>
              <a:t>Contributions of Telecoms Industry to GDP (</a:t>
            </a:r>
            <a:r>
              <a:rPr lang="en-US" dirty="0" smtClean="0">
                <a:solidFill>
                  <a:srgbClr val="000066"/>
                </a:solidFill>
                <a:latin typeface="Garamond"/>
                <a:cs typeface="Garamond"/>
              </a:rPr>
              <a:t>2015 Q1 </a:t>
            </a:r>
            <a:r>
              <a:rPr lang="en-US" dirty="0">
                <a:solidFill>
                  <a:srgbClr val="000066"/>
                </a:solidFill>
                <a:latin typeface="Garamond"/>
                <a:cs typeface="Garamond"/>
              </a:rPr>
              <a:t>– </a:t>
            </a:r>
            <a:r>
              <a:rPr lang="en-US" dirty="0" smtClean="0">
                <a:solidFill>
                  <a:srgbClr val="000066"/>
                </a:solidFill>
                <a:latin typeface="Garamond"/>
                <a:cs typeface="Garamond"/>
              </a:rPr>
              <a:t>2016 Q2)</a:t>
            </a:r>
            <a:endParaRPr lang="en-US" dirty="0">
              <a:solidFill>
                <a:srgbClr val="000066"/>
              </a:solidFill>
              <a:latin typeface="Garamond"/>
              <a:cs typeface="Garamond"/>
            </a:endParaRPr>
          </a:p>
        </p:txBody>
      </p:sp>
    </p:spTree>
    <p:extLst>
      <p:ext uri="{BB962C8B-B14F-4D97-AF65-F5344CB8AC3E}">
        <p14:creationId xmlns:p14="http://schemas.microsoft.com/office/powerpoint/2010/main" val="1346696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695400" y="903635"/>
            <a:ext cx="10153128" cy="554461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lvl="1" indent="0" algn="just">
              <a:lnSpc>
                <a:spcPct val="50000"/>
              </a:lnSpc>
              <a:buNone/>
            </a:pPr>
            <a:endParaRPr lang="en-GB" sz="2100" dirty="0">
              <a:solidFill>
                <a:srgbClr val="000066"/>
              </a:solidFill>
              <a:latin typeface="Garamond"/>
              <a:ea typeface="Tahoma" panose="020B0604030504040204" pitchFamily="34" charset="0"/>
              <a:cs typeface="Garamond"/>
            </a:endParaRPr>
          </a:p>
          <a:p>
            <a:pPr marL="0" lvl="1" indent="0" algn="just">
              <a:buNone/>
            </a:pPr>
            <a:r>
              <a:rPr lang="en-US" sz="2100" dirty="0">
                <a:solidFill>
                  <a:srgbClr val="000066"/>
                </a:solidFill>
                <a:latin typeface="Garamond"/>
                <a:ea typeface="Tahoma" panose="020B0604030504040204" pitchFamily="34" charset="0"/>
                <a:cs typeface="Garamond"/>
              </a:rPr>
              <a:t>The report confirmed economic development and deployment of broadband Infrastructure are linked, specifically in growth, employment and productivity:</a:t>
            </a: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Job creations – Indirect employment in the form of business center's; vendors, kiosks, operators call center's, umbrellas, shops and computer villages that requires less capital.</a:t>
            </a:r>
          </a:p>
          <a:p>
            <a:pPr marL="0" lvl="1" indent="0" algn="just">
              <a:lnSpc>
                <a:spcPct val="50000"/>
              </a:lnSpc>
              <a:buNone/>
            </a:pPr>
            <a:endParaRPr lang="en-US"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Efficient business and government processes to improves productivity and service delivery.</a:t>
            </a:r>
          </a:p>
          <a:p>
            <a:pPr marL="342900" lvl="1" indent="-342900" algn="just">
              <a:spcBef>
                <a:spcPts val="0"/>
              </a:spcBef>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100" dirty="0">
                <a:solidFill>
                  <a:srgbClr val="000066"/>
                </a:solidFill>
                <a:latin typeface="Garamond"/>
                <a:ea typeface="Tahoma" panose="020B0604030504040204" pitchFamily="34" charset="0"/>
                <a:cs typeface="Garamond"/>
              </a:rPr>
              <a:t>Participatory Governance </a:t>
            </a:r>
            <a:r>
              <a:rPr lang="en-US" sz="2100" dirty="0">
                <a:solidFill>
                  <a:srgbClr val="000066"/>
                </a:solidFill>
                <a:latin typeface="Garamond"/>
                <a:ea typeface="Tahoma" panose="020B0604030504040204" pitchFamily="34" charset="0"/>
                <a:cs typeface="Garamond"/>
              </a:rPr>
              <a:t>–</a:t>
            </a:r>
            <a:r>
              <a:rPr lang="en-GB" sz="2100" dirty="0">
                <a:solidFill>
                  <a:srgbClr val="000066"/>
                </a:solidFill>
                <a:latin typeface="Garamond"/>
                <a:ea typeface="Tahoma" panose="020B0604030504040204" pitchFamily="34" charset="0"/>
                <a:cs typeface="Garamond"/>
              </a:rPr>
              <a:t> transparent and accessible e-governance (interactive suggestions) and participation. </a:t>
            </a: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100" dirty="0">
                <a:solidFill>
                  <a:srgbClr val="000066"/>
                </a:solidFill>
                <a:latin typeface="Garamond"/>
                <a:ea typeface="Tahoma" panose="020B0604030504040204" pitchFamily="34" charset="0"/>
                <a:cs typeface="Garamond"/>
              </a:rPr>
              <a:t>Blurring boundaries of social identities </a:t>
            </a:r>
            <a:r>
              <a:rPr lang="en-US" sz="2100" dirty="0">
                <a:solidFill>
                  <a:srgbClr val="000066"/>
                </a:solidFill>
                <a:latin typeface="Garamond"/>
                <a:ea typeface="Tahoma" panose="020B0604030504040204" pitchFamily="34" charset="0"/>
                <a:cs typeface="Garamond"/>
              </a:rPr>
              <a:t>–</a:t>
            </a:r>
            <a:r>
              <a:rPr lang="en-GB" sz="2100" dirty="0">
                <a:solidFill>
                  <a:srgbClr val="000066"/>
                </a:solidFill>
                <a:latin typeface="Garamond"/>
                <a:ea typeface="Tahoma" panose="020B0604030504040204" pitchFamily="34" charset="0"/>
                <a:cs typeface="Garamond"/>
              </a:rPr>
              <a:t> improved access to mobility and information for disadvantaged people and communities.</a:t>
            </a: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31</a:t>
            </a:fld>
            <a:endParaRPr lang="en-US" dirty="0">
              <a:solidFill>
                <a:srgbClr val="000066"/>
              </a:solidFill>
            </a:endParaRPr>
          </a:p>
        </p:txBody>
      </p:sp>
      <p:sp>
        <p:nvSpPr>
          <p:cNvPr id="4" name="Title 3"/>
          <p:cNvSpPr>
            <a:spLocks noGrp="1"/>
          </p:cNvSpPr>
          <p:nvPr>
            <p:ph type="title"/>
          </p:nvPr>
        </p:nvSpPr>
        <p:spPr/>
        <p:txBody>
          <a:bodyPr/>
          <a:lstStyle/>
          <a:p>
            <a:r>
              <a:rPr lang="en-US" b="1" dirty="0" smtClean="0">
                <a:solidFill>
                  <a:srgbClr val="000066"/>
                </a:solidFill>
                <a:latin typeface="Garamond"/>
                <a:cs typeface="Garamond"/>
              </a:rPr>
              <a:t>Social </a:t>
            </a:r>
            <a:r>
              <a:rPr lang="en-US" b="1" dirty="0">
                <a:solidFill>
                  <a:srgbClr val="000066"/>
                </a:solidFill>
                <a:latin typeface="Garamond"/>
                <a:cs typeface="Garamond"/>
              </a:rPr>
              <a:t>Benefits</a:t>
            </a:r>
          </a:p>
        </p:txBody>
      </p:sp>
    </p:spTree>
    <p:extLst>
      <p:ext uri="{BB962C8B-B14F-4D97-AF65-F5344CB8AC3E}">
        <p14:creationId xmlns:p14="http://schemas.microsoft.com/office/powerpoint/2010/main" val="1401279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bwMode="auto">
          <a:xfrm>
            <a:off x="767408" y="1268760"/>
            <a:ext cx="10153128" cy="504056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lvl="1" indent="0" algn="just">
              <a:lnSpc>
                <a:spcPct val="50000"/>
              </a:lnSpc>
              <a:buNone/>
            </a:pPr>
            <a:endParaRPr lang="en-GB"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Social interactions – using OTT platforms (Facebook, </a:t>
            </a:r>
            <a:r>
              <a:rPr lang="en-US" sz="2100" dirty="0" err="1">
                <a:solidFill>
                  <a:srgbClr val="000066"/>
                </a:solidFill>
                <a:latin typeface="Garamond"/>
                <a:ea typeface="Tahoma" panose="020B0604030504040204" pitchFamily="34" charset="0"/>
                <a:cs typeface="Garamond"/>
              </a:rPr>
              <a:t>WhatsApp</a:t>
            </a:r>
            <a:r>
              <a:rPr lang="en-US" sz="2100" dirty="0">
                <a:solidFill>
                  <a:srgbClr val="000066"/>
                </a:solidFill>
                <a:latin typeface="Garamond"/>
                <a:ea typeface="Tahoma" panose="020B0604030504040204" pitchFamily="34" charset="0"/>
                <a:cs typeface="Garamond"/>
              </a:rPr>
              <a:t>, etc.) to share information</a:t>
            </a:r>
            <a:r>
              <a:rPr lang="en-US" sz="2100" dirty="0" smtClean="0">
                <a:solidFill>
                  <a:srgbClr val="000066"/>
                </a:solidFill>
                <a:latin typeface="Garamond"/>
                <a:ea typeface="Tahoma" panose="020B0604030504040204" pitchFamily="34" charset="0"/>
                <a:cs typeface="Garamond"/>
              </a:rPr>
              <a:t>.</a:t>
            </a:r>
          </a:p>
          <a:p>
            <a:pPr marL="342900" lvl="1" indent="-342900" algn="just">
              <a:lnSpc>
                <a:spcPct val="50000"/>
              </a:lnSpc>
              <a:buFont typeface="Wingdings" panose="05000000000000000000" pitchFamily="2" charset="2"/>
              <a:buChar char="v"/>
            </a:pPr>
            <a:endParaRPr lang="en-US"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100" dirty="0" smtClean="0">
                <a:solidFill>
                  <a:srgbClr val="000066"/>
                </a:solidFill>
                <a:latin typeface="Garamond"/>
                <a:ea typeface="Tahoma" panose="020B0604030504040204" pitchFamily="34" charset="0"/>
                <a:cs typeface="Garamond"/>
              </a:rPr>
              <a:t>R</a:t>
            </a:r>
            <a:r>
              <a:rPr lang="en-GB" sz="2100" dirty="0" smtClean="0">
                <a:solidFill>
                  <a:srgbClr val="000066"/>
                </a:solidFill>
                <a:latin typeface="Garamond"/>
                <a:ea typeface="Tahoma" panose="020B0604030504040204" pitchFamily="34" charset="0"/>
                <a:cs typeface="Garamond"/>
              </a:rPr>
              <a:t>educe </a:t>
            </a:r>
            <a:r>
              <a:rPr lang="en-GB" sz="2100" dirty="0">
                <a:solidFill>
                  <a:srgbClr val="000066"/>
                </a:solidFill>
                <a:latin typeface="Garamond"/>
                <a:ea typeface="Tahoma" panose="020B0604030504040204" pitchFamily="34" charset="0"/>
                <a:cs typeface="Garamond"/>
              </a:rPr>
              <a:t>inequality of opportunities between rural and urban dwellers.</a:t>
            </a: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lnSpc>
                <a:spcPct val="50000"/>
              </a:lnSpc>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I</a:t>
            </a:r>
            <a:r>
              <a:rPr lang="en-GB" sz="2100" dirty="0" err="1">
                <a:solidFill>
                  <a:srgbClr val="000066"/>
                </a:solidFill>
                <a:latin typeface="Garamond"/>
                <a:ea typeface="Tahoma" panose="020B0604030504040204" pitchFamily="34" charset="0"/>
                <a:cs typeface="Garamond"/>
              </a:rPr>
              <a:t>ncrease</a:t>
            </a:r>
            <a:r>
              <a:rPr lang="en-GB" sz="2100" dirty="0">
                <a:solidFill>
                  <a:srgbClr val="000066"/>
                </a:solidFill>
                <a:latin typeface="Garamond"/>
                <a:ea typeface="Tahoma" panose="020B0604030504040204" pitchFamily="34" charset="0"/>
                <a:cs typeface="Garamond"/>
              </a:rPr>
              <a:t> efficiency and reduce cost of data services. </a:t>
            </a:r>
          </a:p>
          <a:p>
            <a:pPr marL="342900" lvl="1" indent="-342900" algn="just">
              <a:lnSpc>
                <a:spcPct val="50000"/>
              </a:lnSpc>
              <a:buFont typeface="Wingdings" panose="05000000000000000000" pitchFamily="2" charset="2"/>
              <a:buChar char="v"/>
            </a:pPr>
            <a:endParaRPr lang="en-GB" sz="21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100" dirty="0">
                <a:solidFill>
                  <a:srgbClr val="000066"/>
                </a:solidFill>
                <a:latin typeface="Garamond"/>
                <a:ea typeface="Tahoma" panose="020B0604030504040204" pitchFamily="34" charset="0"/>
                <a:cs typeface="Garamond"/>
              </a:rPr>
              <a:t>Consumer surplus – Efficient access to information through the Internet, saving and improvement in transport </a:t>
            </a:r>
            <a:r>
              <a:rPr lang="en-US" sz="2100" dirty="0" smtClean="0">
                <a:solidFill>
                  <a:srgbClr val="000066"/>
                </a:solidFill>
                <a:latin typeface="Garamond"/>
                <a:ea typeface="Tahoma" panose="020B0604030504040204" pitchFamily="34" charset="0"/>
                <a:cs typeface="Garamond"/>
              </a:rPr>
              <a:t>  (</a:t>
            </a:r>
            <a:r>
              <a:rPr lang="en-US" sz="2100" dirty="0">
                <a:solidFill>
                  <a:srgbClr val="000066"/>
                </a:solidFill>
                <a:latin typeface="Garamond"/>
                <a:ea typeface="Tahoma" panose="020B0604030504040204" pitchFamily="34" charset="0"/>
                <a:cs typeface="Garamond"/>
              </a:rPr>
              <a:t>e-tickets), education (teleconferencing, e-library, distance learning)</a:t>
            </a:r>
            <a:r>
              <a:rPr lang="en-GB" sz="2100" dirty="0">
                <a:solidFill>
                  <a:srgbClr val="000066"/>
                </a:solidFill>
                <a:latin typeface="Garamond"/>
                <a:ea typeface="Tahoma" panose="020B0604030504040204" pitchFamily="34" charset="0"/>
                <a:cs typeface="Garamond"/>
              </a:rPr>
              <a:t>, </a:t>
            </a:r>
            <a:r>
              <a:rPr lang="en-US" sz="2100" dirty="0">
                <a:solidFill>
                  <a:srgbClr val="000066"/>
                </a:solidFill>
                <a:latin typeface="Garamond"/>
                <a:ea typeface="Tahoma" panose="020B0604030504040204" pitchFamily="34" charset="0"/>
                <a:cs typeface="Garamond"/>
              </a:rPr>
              <a:t>health</a:t>
            </a:r>
            <a:r>
              <a:rPr lang="en-GB" sz="2100" dirty="0">
                <a:solidFill>
                  <a:srgbClr val="000066"/>
                </a:solidFill>
                <a:latin typeface="Garamond"/>
                <a:ea typeface="Tahoma" panose="020B0604030504040204" pitchFamily="34" charset="0"/>
                <a:cs typeface="Garamond"/>
              </a:rPr>
              <a:t> (telemedicine, e-diagnoses), commerce (e-banking, mobile money), etc.</a:t>
            </a:r>
          </a:p>
          <a:p>
            <a:pPr marL="342900" lvl="1" indent="-342900" algn="just">
              <a:buFont typeface="Wingdings" panose="05000000000000000000" pitchFamily="2" charset="2"/>
              <a:buChar char="v"/>
            </a:pPr>
            <a:endParaRPr lang="en-US" sz="21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32</a:t>
            </a:fld>
            <a:endParaRPr lang="en-US" dirty="0">
              <a:solidFill>
                <a:srgbClr val="000066"/>
              </a:solidFill>
            </a:endParaRPr>
          </a:p>
        </p:txBody>
      </p:sp>
      <p:sp>
        <p:nvSpPr>
          <p:cNvPr id="4" name="Title 3"/>
          <p:cNvSpPr>
            <a:spLocks noGrp="1"/>
          </p:cNvSpPr>
          <p:nvPr>
            <p:ph type="title"/>
          </p:nvPr>
        </p:nvSpPr>
        <p:spPr/>
        <p:txBody>
          <a:bodyPr/>
          <a:lstStyle/>
          <a:p>
            <a:r>
              <a:rPr lang="en-US" b="1" dirty="0" smtClean="0">
                <a:solidFill>
                  <a:srgbClr val="000066"/>
                </a:solidFill>
                <a:latin typeface="Garamond"/>
                <a:cs typeface="Garamond"/>
              </a:rPr>
              <a:t>Social Benefits (Cont.)</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1114415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392" y="1124744"/>
            <a:ext cx="10297144" cy="4525963"/>
          </a:xfrm>
        </p:spPr>
        <p:txBody>
          <a:bodyPr>
            <a:noAutofit/>
          </a:bodyPr>
          <a:lstStyle/>
          <a:p>
            <a:pPr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FGN has developed the NBP to foster a five-fold broadband penetration over a span of five (5) years (2013 – 2018).</a:t>
            </a:r>
          </a:p>
          <a:p>
            <a:pPr marL="0" indent="0" algn="just">
              <a:lnSpc>
                <a:spcPct val="50000"/>
              </a:lnSpc>
              <a:buNone/>
            </a:pPr>
            <a:endParaRPr lang="en-US" sz="2000" dirty="0">
              <a:solidFill>
                <a:srgbClr val="000066"/>
              </a:solidFill>
              <a:latin typeface="Garamond"/>
              <a:ea typeface="Tahoma" panose="020B0604030504040204" pitchFamily="34" charset="0"/>
              <a:cs typeface="Garamond"/>
            </a:endParaRPr>
          </a:p>
          <a:p>
            <a:pPr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NCC unveiled its strategic vision (2015 – 2020) and aligned it with the NBP to address the challenge of  deployment of fiber infrastructure across the country. </a:t>
            </a:r>
          </a:p>
          <a:p>
            <a:pPr algn="just">
              <a:lnSpc>
                <a:spcPct val="50000"/>
              </a:lnSpc>
              <a:buFont typeface="Wingdings" panose="05000000000000000000" pitchFamily="2" charset="2"/>
              <a:buChar char="v"/>
            </a:pPr>
            <a:endParaRPr lang="en-US" sz="2000" dirty="0">
              <a:solidFill>
                <a:srgbClr val="000066"/>
              </a:solidFill>
              <a:latin typeface="Garamond"/>
              <a:ea typeface="Tahoma" panose="020B0604030504040204" pitchFamily="34" charset="0"/>
              <a:cs typeface="Garamond"/>
            </a:endParaRPr>
          </a:p>
          <a:p>
            <a:pPr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results of the alignment shows that:</a:t>
            </a:r>
          </a:p>
          <a:p>
            <a:pPr lvl="1" algn="just">
              <a:buFont typeface="Wingdings" panose="05000000000000000000" pitchFamily="2" charset="2"/>
              <a:buChar char="v"/>
            </a:pPr>
            <a:r>
              <a:rPr lang="en-US" sz="1800" dirty="0">
                <a:solidFill>
                  <a:srgbClr val="000066"/>
                </a:solidFill>
                <a:latin typeface="Garamond"/>
                <a:ea typeface="Tahoma" panose="020B0604030504040204" pitchFamily="34" charset="0"/>
                <a:cs typeface="Garamond"/>
              </a:rPr>
              <a:t>Active Mobile Penetration has risen within the space of one year from less than 10% to 20.95%.</a:t>
            </a:r>
          </a:p>
          <a:p>
            <a:pPr lvl="1" algn="just">
              <a:lnSpc>
                <a:spcPct val="50000"/>
              </a:lnSpc>
            </a:pPr>
            <a:endParaRPr lang="en-US" sz="1800" dirty="0">
              <a:solidFill>
                <a:srgbClr val="000066"/>
              </a:solidFill>
              <a:latin typeface="Garamond"/>
              <a:ea typeface="Tahoma" panose="020B0604030504040204" pitchFamily="34" charset="0"/>
              <a:cs typeface="Garamond"/>
            </a:endParaRPr>
          </a:p>
          <a:p>
            <a:pPr lvl="1" algn="just">
              <a:buFont typeface="Wingdings" panose="05000000000000000000" pitchFamily="2" charset="2"/>
              <a:buChar char="v"/>
            </a:pPr>
            <a:r>
              <a:rPr lang="en-US" sz="1800" dirty="0">
                <a:solidFill>
                  <a:srgbClr val="000066"/>
                </a:solidFill>
                <a:latin typeface="Garamond"/>
                <a:ea typeface="Tahoma" panose="020B0604030504040204" pitchFamily="34" charset="0"/>
                <a:cs typeface="Garamond"/>
              </a:rPr>
              <a:t>Internet Penetration reached a milestone of 47.44%, only second to South Africa in Africa.</a:t>
            </a:r>
          </a:p>
          <a:p>
            <a:pPr lvl="1" algn="just">
              <a:lnSpc>
                <a:spcPct val="50000"/>
              </a:lnSpc>
              <a:buFont typeface="Wingdings" panose="05000000000000000000" pitchFamily="2" charset="2"/>
              <a:buChar char="v"/>
            </a:pPr>
            <a:endParaRPr lang="en-US" sz="1800" dirty="0">
              <a:solidFill>
                <a:srgbClr val="000066"/>
              </a:solidFill>
              <a:latin typeface="Garamond"/>
              <a:ea typeface="Tahoma" panose="020B0604030504040204" pitchFamily="34" charset="0"/>
              <a:cs typeface="Garamond"/>
            </a:endParaRPr>
          </a:p>
          <a:p>
            <a:pPr lvl="1" algn="just">
              <a:buFont typeface="Wingdings" panose="05000000000000000000" pitchFamily="2" charset="2"/>
              <a:buChar char="v"/>
            </a:pPr>
            <a:r>
              <a:rPr lang="en-US" sz="1800" dirty="0">
                <a:solidFill>
                  <a:srgbClr val="000066"/>
                </a:solidFill>
                <a:latin typeface="Garamond"/>
                <a:ea typeface="Tahoma" panose="020B0604030504040204" pitchFamily="34" charset="0"/>
                <a:cs typeface="Garamond"/>
              </a:rPr>
              <a:t>The</a:t>
            </a:r>
            <a:r>
              <a:rPr lang="en-GB" sz="1800" dirty="0">
                <a:solidFill>
                  <a:srgbClr val="000066"/>
                </a:solidFill>
                <a:latin typeface="Garamond"/>
                <a:ea typeface="Tahoma" panose="020B0604030504040204" pitchFamily="34" charset="0"/>
                <a:cs typeface="Garamond"/>
              </a:rPr>
              <a:t> contribution of telecommunications to GDP is 9.8% in the Second Quarter of 2016, which is the largest in the rebased period, with an increase of 1% compared to First Quarter, indicating robust growth. </a:t>
            </a:r>
          </a:p>
          <a:p>
            <a:pPr lvl="1" algn="just">
              <a:lnSpc>
                <a:spcPct val="50000"/>
              </a:lnSpc>
              <a:buFont typeface="Wingdings" panose="05000000000000000000" pitchFamily="2" charset="2"/>
              <a:buChar char="v"/>
            </a:pPr>
            <a:endParaRPr lang="en-GB" sz="1800" dirty="0">
              <a:solidFill>
                <a:srgbClr val="000066"/>
              </a:solidFill>
              <a:latin typeface="Garamond"/>
              <a:ea typeface="Tahoma" panose="020B0604030504040204" pitchFamily="34" charset="0"/>
              <a:cs typeface="Garamond"/>
            </a:endParaRPr>
          </a:p>
          <a:p>
            <a:pPr lvl="1" algn="just">
              <a:buFont typeface="Wingdings" panose="05000000000000000000" pitchFamily="2" charset="2"/>
              <a:buChar char="v"/>
            </a:pPr>
            <a:r>
              <a:rPr lang="en-GB" sz="1800" dirty="0">
                <a:solidFill>
                  <a:srgbClr val="000066"/>
                </a:solidFill>
                <a:latin typeface="Garamond"/>
                <a:ea typeface="Tahoma" panose="020B0604030504040204" pitchFamily="34" charset="0"/>
                <a:cs typeface="Garamond"/>
              </a:rPr>
              <a:t>The share of telecommunications in total real GDP has grown in the last five quarters.</a:t>
            </a:r>
          </a:p>
          <a:p>
            <a:pPr marL="457200" lvl="1" indent="0" algn="just">
              <a:buNone/>
            </a:pPr>
            <a:endParaRPr lang="en-GB" sz="2000" dirty="0">
              <a:solidFill>
                <a:srgbClr val="000066"/>
              </a:solidFill>
              <a:latin typeface="Garamond"/>
              <a:ea typeface="Tahoma" panose="020B0604030504040204" pitchFamily="34" charset="0"/>
              <a:cs typeface="Garamond"/>
            </a:endParaRPr>
          </a:p>
          <a:p>
            <a:pPr marL="0" lvl="1" indent="0" algn="just">
              <a:lnSpc>
                <a:spcPct val="50000"/>
              </a:lnSpc>
              <a:buNone/>
            </a:pPr>
            <a:endParaRPr lang="en-GB" sz="2000" dirty="0">
              <a:solidFill>
                <a:srgbClr val="000066"/>
              </a:solidFill>
              <a:latin typeface="Garamond"/>
              <a:ea typeface="Tahoma" panose="020B0604030504040204" pitchFamily="34" charset="0"/>
              <a:cs typeface="Garamond"/>
            </a:endParaRPr>
          </a:p>
          <a:p>
            <a:pPr lvl="1" algn="just"/>
            <a:endParaRPr lang="en-GB" sz="2000" dirty="0">
              <a:solidFill>
                <a:srgbClr val="000066"/>
              </a:solidFill>
              <a:latin typeface="Garamond"/>
              <a:ea typeface="Tahoma" panose="020B0604030504040204" pitchFamily="34" charset="0"/>
              <a:cs typeface="Garamond"/>
            </a:endParaRPr>
          </a:p>
          <a:p>
            <a:pPr lvl="1" algn="just"/>
            <a:endParaRPr lang="en-US" sz="2000" dirty="0">
              <a:solidFill>
                <a:srgbClr val="000066"/>
              </a:solidFill>
              <a:latin typeface="Garamond"/>
              <a:ea typeface="Tahoma" panose="020B0604030504040204" pitchFamily="34" charset="0"/>
              <a:cs typeface="Garamond"/>
            </a:endParaRPr>
          </a:p>
          <a:p>
            <a:pPr algn="just"/>
            <a:endParaRPr lang="en-US" sz="2000" dirty="0">
              <a:solidFill>
                <a:srgbClr val="000066"/>
              </a:solidFill>
              <a:latin typeface="Garamond"/>
              <a:ea typeface="Tahoma" panose="020B0604030504040204" pitchFamily="34" charset="0"/>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33</a:t>
            </a:fld>
            <a:endParaRPr lang="en-US" dirty="0">
              <a:solidFill>
                <a:srgbClr val="000066"/>
              </a:solidFill>
            </a:endParaRPr>
          </a:p>
        </p:txBody>
      </p:sp>
      <p:sp>
        <p:nvSpPr>
          <p:cNvPr id="6" name="Title 5"/>
          <p:cNvSpPr>
            <a:spLocks noGrp="1"/>
          </p:cNvSpPr>
          <p:nvPr>
            <p:ph type="title"/>
          </p:nvPr>
        </p:nvSpPr>
        <p:spPr/>
        <p:txBody>
          <a:bodyPr/>
          <a:lstStyle/>
          <a:p>
            <a:r>
              <a:rPr lang="en-US" b="1" dirty="0" smtClean="0">
                <a:solidFill>
                  <a:srgbClr val="000066"/>
                </a:solidFill>
                <a:latin typeface="Garamond"/>
                <a:cs typeface="Garamond"/>
              </a:rPr>
              <a:t>Conclusions</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2580198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400" y="1340768"/>
            <a:ext cx="10225136" cy="3880773"/>
          </a:xfrm>
        </p:spPr>
        <p:txBody>
          <a:bodyPr>
            <a:normAutofit/>
          </a:bodyPr>
          <a:lstStyle/>
          <a:p>
            <a:pPr marL="342900" lvl="1"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T</a:t>
            </a:r>
            <a:r>
              <a:rPr lang="en-GB" sz="2200" dirty="0">
                <a:solidFill>
                  <a:srgbClr val="000066"/>
                </a:solidFill>
                <a:latin typeface="Garamond"/>
                <a:ea typeface="Tahoma" panose="020B0604030504040204" pitchFamily="34" charset="0"/>
                <a:cs typeface="Garamond"/>
              </a:rPr>
              <a:t>he telecommunications sector is certainly moving in the right direction and the Commission is further repositioning itself to address the dynamics of the industry.</a:t>
            </a:r>
          </a:p>
          <a:p>
            <a:pPr marL="0" lvl="1" indent="0" algn="just">
              <a:lnSpc>
                <a:spcPct val="50000"/>
              </a:lnSpc>
              <a:buNone/>
            </a:pPr>
            <a:endParaRPr lang="en-GB" sz="22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W</a:t>
            </a:r>
            <a:r>
              <a:rPr lang="en-GB" sz="2200" dirty="0">
                <a:solidFill>
                  <a:srgbClr val="000066"/>
                </a:solidFill>
                <a:latin typeface="Garamond"/>
                <a:ea typeface="Tahoma" panose="020B0604030504040204" pitchFamily="34" charset="0"/>
                <a:cs typeface="Garamond"/>
              </a:rPr>
              <a:t>e will continue to attract investors through our friendly and well articulated regulatory frameworks and code of corporate governance.</a:t>
            </a:r>
          </a:p>
          <a:p>
            <a:pPr marL="342900" lvl="1" indent="-342900" algn="just">
              <a:lnSpc>
                <a:spcPct val="50000"/>
              </a:lnSpc>
              <a:buFont typeface="Wingdings" panose="05000000000000000000" pitchFamily="2" charset="2"/>
              <a:buChar char="v"/>
            </a:pPr>
            <a:endParaRPr lang="en-GB" sz="22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200" dirty="0">
                <a:solidFill>
                  <a:srgbClr val="000066"/>
                </a:solidFill>
                <a:latin typeface="Garamond"/>
                <a:ea typeface="Tahoma" panose="020B0604030504040204" pitchFamily="34" charset="0"/>
                <a:cs typeface="Garamond"/>
              </a:rPr>
              <a:t>In general our sector has contributed substantially to the socio-economic transformation of the country in areas of employment, productivity and economic growth as well as GDP.</a:t>
            </a:r>
          </a:p>
          <a:p>
            <a:pPr marL="0" indent="0" algn="just">
              <a:buNone/>
            </a:pPr>
            <a:endParaRPr lang="en-US" sz="2200" dirty="0">
              <a:solidFill>
                <a:srgbClr val="000066"/>
              </a:solidFill>
              <a:latin typeface="Garamond"/>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34</a:t>
            </a:fld>
            <a:endParaRPr lang="en-US" dirty="0">
              <a:solidFill>
                <a:srgbClr val="000066"/>
              </a:solidFill>
            </a:endParaRPr>
          </a:p>
        </p:txBody>
      </p:sp>
      <p:sp>
        <p:nvSpPr>
          <p:cNvPr id="6" name="Title 5"/>
          <p:cNvSpPr>
            <a:spLocks noGrp="1"/>
          </p:cNvSpPr>
          <p:nvPr>
            <p:ph type="title"/>
          </p:nvPr>
        </p:nvSpPr>
        <p:spPr/>
        <p:txBody>
          <a:bodyPr/>
          <a:lstStyle/>
          <a:p>
            <a:r>
              <a:rPr lang="en-US" b="1" dirty="0" smtClean="0">
                <a:solidFill>
                  <a:srgbClr val="000066"/>
                </a:solidFill>
                <a:latin typeface="Garamond"/>
                <a:cs typeface="Garamond"/>
              </a:rPr>
              <a:t>Conclusions (Cont.)</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3755594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3"/>
          <p:cNvSpPr>
            <a:spLocks noGrp="1"/>
          </p:cNvSpPr>
          <p:nvPr>
            <p:ph type="title"/>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sz="2400" dirty="0"/>
              <a:t/>
            </a:r>
            <a:br>
              <a:rPr lang="en-US" sz="2400" dirty="0"/>
            </a:br>
            <a:endParaRPr lang="en-US" sz="2800" dirty="0">
              <a:latin typeface="Bodoni MT Black" panose="02070A03080606020203" pitchFamily="18" charset="0"/>
            </a:endParaRPr>
          </a:p>
        </p:txBody>
      </p:sp>
      <p:sp>
        <p:nvSpPr>
          <p:cNvPr id="24578" name="Content Placeholder 2"/>
          <p:cNvSpPr>
            <a:spLocks noGrp="1"/>
          </p:cNvSpPr>
          <p:nvPr>
            <p:ph idx="1"/>
          </p:nvPr>
        </p:nvSpPr>
        <p:spPr bwMode="auto">
          <a:xfrm>
            <a:off x="1631504" y="1628800"/>
            <a:ext cx="8229600" cy="341297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85000" lnSpcReduction="20000"/>
          </a:bodyPr>
          <a:lstStyle/>
          <a:p>
            <a:pPr marL="0" indent="0" algn="ctr">
              <a:buNone/>
            </a:pPr>
            <a:endParaRPr lang="en-GB" sz="7200" b="1" dirty="0">
              <a:solidFill>
                <a:srgbClr val="000066"/>
              </a:solidFill>
              <a:latin typeface="Garamond"/>
              <a:cs typeface="Garamond"/>
            </a:endParaRPr>
          </a:p>
          <a:p>
            <a:pPr marL="0" indent="0" algn="ctr">
              <a:buNone/>
            </a:pPr>
            <a:r>
              <a:rPr lang="en-GB" sz="9600" b="1" dirty="0" smtClean="0">
                <a:solidFill>
                  <a:srgbClr val="000066"/>
                </a:solidFill>
                <a:latin typeface="Garamond"/>
                <a:cs typeface="Garamond"/>
              </a:rPr>
              <a:t>THANK YOU</a:t>
            </a:r>
          </a:p>
          <a:p>
            <a:pPr marL="0" indent="0" algn="r">
              <a:buNone/>
            </a:pPr>
            <a:endParaRPr lang="en-GB" sz="1600" b="1" dirty="0">
              <a:solidFill>
                <a:srgbClr val="000066"/>
              </a:solidFill>
              <a:latin typeface="Garamond"/>
              <a:cs typeface="Garamond"/>
            </a:endParaRPr>
          </a:p>
          <a:p>
            <a:pPr marL="0" indent="0" algn="r">
              <a:buNone/>
            </a:pPr>
            <a:endParaRPr lang="en-GB" sz="1600" b="1" dirty="0">
              <a:solidFill>
                <a:srgbClr val="000066"/>
              </a:solidFill>
              <a:latin typeface="Garamond"/>
              <a:cs typeface="Garamond"/>
            </a:endParaRPr>
          </a:p>
          <a:p>
            <a:pPr marL="0" indent="0" algn="ctr">
              <a:lnSpc>
                <a:spcPts val="2000"/>
              </a:lnSpc>
              <a:buNone/>
            </a:pPr>
            <a:r>
              <a:rPr lang="en-GB" sz="2800" b="1" dirty="0" err="1" smtClean="0">
                <a:solidFill>
                  <a:srgbClr val="000066"/>
                </a:solidFill>
                <a:latin typeface="Garamond"/>
                <a:cs typeface="Garamond"/>
              </a:rPr>
              <a:t>Prof</a:t>
            </a:r>
            <a:r>
              <a:rPr lang="en-GB" sz="2800" b="1" dirty="0" err="1">
                <a:solidFill>
                  <a:srgbClr val="000066"/>
                </a:solidFill>
                <a:latin typeface="Garamond"/>
                <a:cs typeface="Garamond"/>
              </a:rPr>
              <a:t>.</a:t>
            </a:r>
            <a:r>
              <a:rPr lang="en-GB" sz="2800" b="1" dirty="0">
                <a:solidFill>
                  <a:srgbClr val="000066"/>
                </a:solidFill>
                <a:latin typeface="Garamond"/>
                <a:cs typeface="Garamond"/>
              </a:rPr>
              <a:t> Umar Garba Danbatta, </a:t>
            </a:r>
            <a:r>
              <a:rPr lang="en-GB" sz="2400" b="1" dirty="0">
                <a:solidFill>
                  <a:srgbClr val="000066"/>
                </a:solidFill>
                <a:latin typeface="Garamond"/>
                <a:cs typeface="Garamond"/>
              </a:rPr>
              <a:t>FNSE, </a:t>
            </a:r>
            <a:r>
              <a:rPr lang="en-GB" sz="2400" b="1" dirty="0" smtClean="0">
                <a:solidFill>
                  <a:srgbClr val="000066"/>
                </a:solidFill>
                <a:latin typeface="Garamond"/>
                <a:cs typeface="Garamond"/>
              </a:rPr>
              <a:t>FRAES</a:t>
            </a:r>
          </a:p>
          <a:p>
            <a:pPr marL="0" indent="0" algn="ctr">
              <a:lnSpc>
                <a:spcPts val="2000"/>
              </a:lnSpc>
              <a:buNone/>
            </a:pPr>
            <a:r>
              <a:rPr lang="en-GB" sz="2400" b="1" dirty="0" smtClean="0">
                <a:solidFill>
                  <a:srgbClr val="000066"/>
                </a:solidFill>
                <a:latin typeface="Garamond"/>
                <a:cs typeface="Garamond"/>
              </a:rPr>
              <a:t>ugdanbatta@ncc.gov.ng</a:t>
            </a:r>
            <a:endParaRPr lang="en-US" sz="2400" b="1" dirty="0">
              <a:solidFill>
                <a:srgbClr val="000066"/>
              </a:solidFill>
              <a:latin typeface="Garamond"/>
              <a:cs typeface="Garamond"/>
            </a:endParaRPr>
          </a:p>
        </p:txBody>
      </p:sp>
      <p:sp>
        <p:nvSpPr>
          <p:cNvPr id="2" name="Slide Number Placeholder 1"/>
          <p:cNvSpPr>
            <a:spLocks noGrp="1"/>
          </p:cNvSpPr>
          <p:nvPr>
            <p:ph type="sldNum" sz="quarter" idx="12"/>
          </p:nvPr>
        </p:nvSpPr>
        <p:spPr/>
        <p:txBody>
          <a:bodyPr/>
          <a:lstStyle/>
          <a:p>
            <a:fld id="{47333891-D5E7-4C7B-BF1D-E855E53CB5A8}" type="slidenum">
              <a:rPr lang="en-US" smtClean="0">
                <a:solidFill>
                  <a:srgbClr val="000066"/>
                </a:solidFill>
              </a:rPr>
              <a:t>35</a:t>
            </a:fld>
            <a:endParaRPr lang="en-US" dirty="0">
              <a:solidFill>
                <a:srgbClr val="000066"/>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9416" y="1196752"/>
            <a:ext cx="10081120" cy="5085802"/>
          </a:xfrm>
        </p:spPr>
        <p:txBody>
          <a:bodyPr>
            <a:normAutofit/>
          </a:bodyPr>
          <a:lstStyle/>
          <a:p>
            <a:pPr algn="just">
              <a:buFont typeface="Wingdings" panose="05000000000000000000" pitchFamily="2" charset="2"/>
              <a:buChar char="v"/>
            </a:pPr>
            <a:r>
              <a:rPr lang="en-US" sz="2000" dirty="0">
                <a:solidFill>
                  <a:srgbClr val="000066"/>
                </a:solidFill>
                <a:latin typeface="Garamond"/>
                <a:ea typeface="Segoe UI Historic" panose="020B0502040204020203" pitchFamily="34" charset="0"/>
                <a:cs typeface="Garamond"/>
              </a:rPr>
              <a:t>In the 21st century, broadband networks are basic national infrastructure – just like transport, energy and water networks</a:t>
            </a:r>
            <a:r>
              <a:rPr lang="en-US" sz="2000" dirty="0" smtClean="0">
                <a:solidFill>
                  <a:srgbClr val="000066"/>
                </a:solidFill>
                <a:latin typeface="Garamond"/>
                <a:ea typeface="Segoe UI Historic" panose="020B0502040204020203" pitchFamily="34" charset="0"/>
                <a:cs typeface="Garamond"/>
              </a:rPr>
              <a:t>.</a:t>
            </a:r>
          </a:p>
          <a:p>
            <a:pPr marL="0" indent="0">
              <a:lnSpc>
                <a:spcPct val="50000"/>
              </a:lnSpc>
              <a:buNone/>
            </a:pPr>
            <a:endParaRPr lang="en-US" sz="2000" dirty="0" smtClean="0">
              <a:solidFill>
                <a:srgbClr val="000066"/>
              </a:solidFill>
              <a:latin typeface="Garamond"/>
              <a:ea typeface="Segoe UI Historic" panose="020B0502040204020203" pitchFamily="34" charset="0"/>
              <a:cs typeface="Garamond"/>
            </a:endParaRPr>
          </a:p>
          <a:p>
            <a:pPr>
              <a:buFont typeface="Wingdings" panose="05000000000000000000" pitchFamily="2" charset="2"/>
              <a:buChar char="v"/>
            </a:pPr>
            <a:r>
              <a:rPr lang="en-US" sz="2000" dirty="0" smtClean="0">
                <a:solidFill>
                  <a:srgbClr val="000066"/>
                </a:solidFill>
                <a:latin typeface="Garamond"/>
                <a:ea typeface="Segoe UI Historic" panose="020B0502040204020203" pitchFamily="34" charset="0"/>
                <a:cs typeface="Garamond"/>
              </a:rPr>
              <a:t>Build </a:t>
            </a:r>
            <a:r>
              <a:rPr lang="en-US" sz="2000" dirty="0">
                <a:solidFill>
                  <a:srgbClr val="000066"/>
                </a:solidFill>
                <a:latin typeface="Garamond"/>
                <a:ea typeface="Segoe UI Historic" panose="020B0502040204020203" pitchFamily="34" charset="0"/>
                <a:cs typeface="Garamond"/>
              </a:rPr>
              <a:t>broadband networks and everything else will follow:</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ability to control and use energy more efficiently.</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ability to manage healthcare in poor, or isolated populations.</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ability to deliver the best possible education to future generations.</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ability to take better care of our environment.</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ability to streamline transport networks.</a:t>
            </a:r>
          </a:p>
          <a:p>
            <a:pPr lvl="1">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And, crucially, the ability to help meet the Sustainable Development Goals</a:t>
            </a:r>
          </a:p>
          <a:p>
            <a:pPr marL="0" indent="0">
              <a:buNone/>
            </a:pPr>
            <a:endParaRPr lang="en-US" sz="2000" dirty="0">
              <a:solidFill>
                <a:srgbClr val="000066"/>
              </a:solidFill>
              <a:latin typeface="Garamond"/>
              <a:cs typeface="Garamond"/>
            </a:endParaRPr>
          </a:p>
          <a:p>
            <a:pPr marL="0" indent="0">
              <a:buNone/>
            </a:pPr>
            <a:endParaRPr lang="en-US" sz="2000" dirty="0">
              <a:solidFill>
                <a:srgbClr val="000066"/>
              </a:solidFill>
              <a:latin typeface="Garamond"/>
              <a:cs typeface="Garamond"/>
            </a:endParaRPr>
          </a:p>
        </p:txBody>
      </p:sp>
      <p:sp>
        <p:nvSpPr>
          <p:cNvPr id="6" name="Slide Number Placeholder 5"/>
          <p:cNvSpPr>
            <a:spLocks noGrp="1"/>
          </p:cNvSpPr>
          <p:nvPr>
            <p:ph type="sldNum" sz="quarter" idx="12"/>
          </p:nvPr>
        </p:nvSpPr>
        <p:spPr/>
        <p:txBody>
          <a:bodyPr/>
          <a:lstStyle/>
          <a:p>
            <a:fld id="{47333891-D5E7-4C7B-BF1D-E855E53CB5A8}" type="slidenum">
              <a:rPr lang="en-US" smtClean="0">
                <a:solidFill>
                  <a:srgbClr val="000066"/>
                </a:solidFill>
              </a:rPr>
              <a:t>4</a:t>
            </a:fld>
            <a:endParaRPr lang="en-US" dirty="0">
              <a:solidFill>
                <a:srgbClr val="000066"/>
              </a:solidFill>
            </a:endParaRPr>
          </a:p>
        </p:txBody>
      </p:sp>
      <p:sp>
        <p:nvSpPr>
          <p:cNvPr id="7" name="Title 6"/>
          <p:cNvSpPr>
            <a:spLocks noGrp="1"/>
          </p:cNvSpPr>
          <p:nvPr>
            <p:ph type="title"/>
          </p:nvPr>
        </p:nvSpPr>
        <p:spPr/>
        <p:txBody>
          <a:bodyPr/>
          <a:lstStyle/>
          <a:p>
            <a:r>
              <a:rPr lang="en-US" b="1" dirty="0" smtClean="0">
                <a:solidFill>
                  <a:srgbClr val="000066"/>
                </a:solidFill>
                <a:latin typeface="Garamond"/>
                <a:cs typeface="Garamond"/>
              </a:rPr>
              <a:t>Introduction (Cont.)</a:t>
            </a:r>
            <a:endParaRPr lang="en-US" b="1" dirty="0">
              <a:solidFill>
                <a:srgbClr val="000066"/>
              </a:solidFill>
              <a:latin typeface="Garamond"/>
              <a:cs typeface="Garamond"/>
            </a:endParaRPr>
          </a:p>
        </p:txBody>
      </p:sp>
      <p:graphicFrame>
        <p:nvGraphicFramePr>
          <p:cNvPr id="8" name="Table 7"/>
          <p:cNvGraphicFramePr>
            <a:graphicFrameLocks noGrp="1"/>
          </p:cNvGraphicFramePr>
          <p:nvPr>
            <p:extLst>
              <p:ext uri="{D42A27DB-BD31-4B8C-83A1-F6EECF244321}">
                <p14:modId xmlns:p14="http://schemas.microsoft.com/office/powerpoint/2010/main" val="3653298240"/>
              </p:ext>
            </p:extLst>
          </p:nvPr>
        </p:nvGraphicFramePr>
        <p:xfrm>
          <a:off x="1784439" y="5229200"/>
          <a:ext cx="7335897" cy="1317497"/>
        </p:xfrm>
        <a:graphic>
          <a:graphicData uri="http://schemas.openxmlformats.org/drawingml/2006/table">
            <a:tbl>
              <a:tblPr>
                <a:tableStyleId>{5C22544A-7EE6-4342-B048-85BDC9FD1C3A}</a:tableStyleId>
              </a:tblPr>
              <a:tblGrid>
                <a:gridCol w="1791281"/>
                <a:gridCol w="5544616"/>
              </a:tblGrid>
              <a:tr h="665348">
                <a:tc>
                  <a:txBody>
                    <a:bodyPr/>
                    <a:lstStyle/>
                    <a:p>
                      <a:pPr algn="ctr"/>
                      <a:r>
                        <a:rPr lang="en-US" sz="1800" b="1" dirty="0" smtClean="0">
                          <a:solidFill>
                            <a:schemeClr val="bg1"/>
                          </a:solidFill>
                          <a:latin typeface="Garamond"/>
                          <a:ea typeface="Tahoma" panose="020B0604030504040204" pitchFamily="34" charset="0"/>
                          <a:cs typeface="Garamond"/>
                        </a:rPr>
                        <a:t>Transformation Broadband</a:t>
                      </a:r>
                      <a:endParaRPr lang="en-US" sz="1800" b="1" dirty="0">
                        <a:solidFill>
                          <a:schemeClr val="bg1"/>
                        </a:solidFill>
                        <a:latin typeface="Garamond"/>
                        <a:ea typeface="Tahoma" panose="020B0604030504040204" pitchFamily="34" charset="0"/>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0" lvl="0" indent="0">
                        <a:buFont typeface="Arial" panose="020B0604020202020204" pitchFamily="34" charset="0"/>
                        <a:buNone/>
                      </a:pPr>
                      <a:r>
                        <a:rPr lang="en-US" sz="1700" b="0" dirty="0" smtClean="0">
                          <a:solidFill>
                            <a:srgbClr val="000066"/>
                          </a:solidFill>
                          <a:latin typeface="Garamond"/>
                          <a:ea typeface="Tahoma" panose="020B0604030504040204" pitchFamily="34" charset="0"/>
                          <a:cs typeface="Garamond"/>
                        </a:rPr>
                        <a:t>High speed internet will be as transformational as the advent of power networks</a:t>
                      </a:r>
                      <a:endParaRPr lang="en-US" sz="1700" b="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652149">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Garamond"/>
                          <a:ea typeface="Tahoma" panose="020B0604030504040204" pitchFamily="34" charset="0"/>
                          <a:cs typeface="Garamond"/>
                        </a:rPr>
                        <a:t>A 4-Way </a:t>
                      </a:r>
                      <a:br>
                        <a:rPr lang="en-US" sz="1800" b="1" dirty="0" smtClean="0">
                          <a:solidFill>
                            <a:schemeClr val="bg1"/>
                          </a:solidFill>
                          <a:latin typeface="Garamond"/>
                          <a:ea typeface="Tahoma" panose="020B0604030504040204" pitchFamily="34" charset="0"/>
                          <a:cs typeface="Garamond"/>
                        </a:rPr>
                      </a:br>
                      <a:r>
                        <a:rPr lang="en-US" sz="1800" b="1" dirty="0" smtClean="0">
                          <a:solidFill>
                            <a:schemeClr val="bg1"/>
                          </a:solidFill>
                          <a:latin typeface="Garamond"/>
                          <a:ea typeface="Tahoma" panose="020B0604030504040204" pitchFamily="34" charset="0"/>
                          <a:cs typeface="Garamond"/>
                        </a:rPr>
                        <a:t>Win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700" b="0" dirty="0" smtClean="0">
                          <a:solidFill>
                            <a:srgbClr val="000066"/>
                          </a:solidFill>
                          <a:latin typeface="Garamond"/>
                          <a:ea typeface="Tahoma" panose="020B0604030504040204" pitchFamily="34" charset="0"/>
                          <a:cs typeface="Garamond"/>
                        </a:rPr>
                        <a:t>Broadband benefits governments, citizens, manufacturers and operators.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bl>
          </a:graphicData>
        </a:graphic>
      </p:graphicFrame>
    </p:spTree>
    <p:extLst>
      <p:ext uri="{BB962C8B-B14F-4D97-AF65-F5344CB8AC3E}">
        <p14:creationId xmlns:p14="http://schemas.microsoft.com/office/powerpoint/2010/main" val="4274704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bwMode="auto">
          <a:xfrm>
            <a:off x="767408" y="1475140"/>
            <a:ext cx="10153127" cy="47621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342900" lvl="1" indent="-342900" algn="just">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The Federal Government of Nigeria (FGN) has joined the league of ITU member states in recognizing broadband potential for contributions and improvements of </a:t>
            </a:r>
            <a:r>
              <a:rPr lang="en-GB" sz="2000" dirty="0" smtClean="0">
                <a:solidFill>
                  <a:srgbClr val="000066"/>
                </a:solidFill>
                <a:latin typeface="Garamond"/>
                <a:ea typeface="Tahoma" panose="020B0604030504040204" pitchFamily="34" charset="0"/>
                <a:cs typeface="Garamond"/>
              </a:rPr>
              <a:t>socio</a:t>
            </a:r>
            <a:r>
              <a:rPr lang="en-GB" sz="2000" dirty="0">
                <a:solidFill>
                  <a:srgbClr val="000066"/>
                </a:solidFill>
                <a:latin typeface="Garamond"/>
                <a:ea typeface="Tahoma" panose="020B0604030504040204" pitchFamily="34" charset="0"/>
                <a:cs typeface="Garamond"/>
              </a:rPr>
              <a:t>-economic development of the nation and therefore articulated a policy document, - The Nigerian National Broadband Plan (NBP).</a:t>
            </a:r>
          </a:p>
          <a:p>
            <a:pPr marL="0" lvl="1" indent="0" algn="just">
              <a:spcBef>
                <a:spcPts val="0"/>
              </a:spcBef>
              <a:buNone/>
            </a:pPr>
            <a:endParaRPr lang="en-GB" sz="2000" dirty="0">
              <a:solidFill>
                <a:srgbClr val="000066"/>
              </a:solidFill>
              <a:latin typeface="Garamond"/>
              <a:ea typeface="Tahoma" panose="020B0604030504040204" pitchFamily="34" charset="0"/>
              <a:cs typeface="Garamond"/>
            </a:endParaRPr>
          </a:p>
          <a:p>
            <a:pPr marL="342900" lvl="1" indent="-342900" algn="just">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The NBP provides roadmap and timelines to deliver a five-fold increase in broadband penetration over a span of five (5) years (2013 – 2018), aimed to</a:t>
            </a:r>
            <a:r>
              <a:rPr lang="en-GB" sz="2000" dirty="0" smtClean="0">
                <a:solidFill>
                  <a:srgbClr val="000066"/>
                </a:solidFill>
                <a:latin typeface="Garamond"/>
                <a:ea typeface="Tahoma" panose="020B0604030504040204" pitchFamily="34" charset="0"/>
                <a:cs typeface="Garamond"/>
              </a:rPr>
              <a:t>:</a:t>
            </a:r>
          </a:p>
          <a:p>
            <a:pPr marL="0" lvl="1" indent="0" algn="just">
              <a:lnSpc>
                <a:spcPct val="50000"/>
              </a:lnSpc>
              <a:buNone/>
            </a:pPr>
            <a:endParaRPr lang="en-GB" sz="2000" dirty="0">
              <a:solidFill>
                <a:srgbClr val="000066"/>
              </a:solidFill>
              <a:latin typeface="Garamond"/>
              <a:ea typeface="Tahoma" panose="020B0604030504040204" pitchFamily="34" charset="0"/>
              <a:cs typeface="Garamond"/>
            </a:endParaRPr>
          </a:p>
          <a:p>
            <a:pPr marL="742950" lvl="2" indent="-342900" algn="just">
              <a:buFont typeface="Wingdings" panose="05000000000000000000" pitchFamily="2" charset="2"/>
              <a:buChar char="v"/>
            </a:pPr>
            <a:r>
              <a:rPr lang="en-GB" sz="2000" dirty="0" smtClean="0">
                <a:solidFill>
                  <a:srgbClr val="000066"/>
                </a:solidFill>
                <a:latin typeface="Garamond"/>
                <a:ea typeface="Tahoma" panose="020B0604030504040204" pitchFamily="34" charset="0"/>
                <a:cs typeface="Garamond"/>
              </a:rPr>
              <a:t>Provide </a:t>
            </a:r>
            <a:r>
              <a:rPr lang="en-GB" sz="2000" dirty="0">
                <a:solidFill>
                  <a:srgbClr val="000066"/>
                </a:solidFill>
                <a:latin typeface="Garamond"/>
                <a:ea typeface="Tahoma" panose="020B0604030504040204" pitchFamily="34" charset="0"/>
                <a:cs typeface="Garamond"/>
              </a:rPr>
              <a:t>available, accessible and affordable broadband services to all citizens.</a:t>
            </a:r>
          </a:p>
          <a:p>
            <a:pPr marL="742950" lvl="2" indent="-342900" algn="just">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Transform the economy to a digital knowledge-based for national </a:t>
            </a:r>
            <a:r>
              <a:rPr lang="en-GB" sz="2000" dirty="0" smtClean="0">
                <a:solidFill>
                  <a:srgbClr val="000066"/>
                </a:solidFill>
                <a:latin typeface="Garamond"/>
                <a:ea typeface="Tahoma" panose="020B0604030504040204" pitchFamily="34" charset="0"/>
                <a:cs typeface="Garamond"/>
              </a:rPr>
              <a:t>development.</a:t>
            </a:r>
          </a:p>
          <a:p>
            <a:pPr marL="0" lvl="1" indent="0" algn="just">
              <a:buNone/>
            </a:pPr>
            <a:endParaRPr lang="en-GB" sz="2000" b="1" i="1" dirty="0">
              <a:solidFill>
                <a:srgbClr val="000066"/>
              </a:solidFill>
              <a:latin typeface="Garamond"/>
              <a:ea typeface="Tahoma" panose="020B0604030504040204" pitchFamily="34" charset="0"/>
              <a:cs typeface="Garamond"/>
            </a:endParaRPr>
          </a:p>
          <a:p>
            <a:pPr marL="288925" lvl="1" indent="0">
              <a:buNone/>
            </a:pPr>
            <a:r>
              <a:rPr lang="en-GB" sz="2000" b="1" i="1" dirty="0" smtClean="0">
                <a:solidFill>
                  <a:srgbClr val="000066"/>
                </a:solidFill>
                <a:latin typeface="Garamond"/>
                <a:ea typeface="Tahoma" panose="020B0604030504040204" pitchFamily="34" charset="0"/>
                <a:cs typeface="Garamond"/>
              </a:rPr>
              <a:t>It </a:t>
            </a:r>
            <a:r>
              <a:rPr lang="en-GB" sz="2000" b="1" i="1" dirty="0">
                <a:solidFill>
                  <a:srgbClr val="000066"/>
                </a:solidFill>
                <a:latin typeface="Garamond"/>
                <a:ea typeface="Tahoma" panose="020B0604030504040204" pitchFamily="34" charset="0"/>
                <a:cs typeface="Garamond"/>
              </a:rPr>
              <a:t>should be noted that for “every 10 % increase in broadband penetration in developing countries results in a commensurable increase of 1.3 % in GDP</a:t>
            </a:r>
            <a:r>
              <a:rPr lang="en-GB" sz="2000" b="1" i="1" dirty="0" smtClean="0">
                <a:solidFill>
                  <a:srgbClr val="000066"/>
                </a:solidFill>
                <a:latin typeface="Garamond"/>
                <a:ea typeface="Tahoma" panose="020B0604030504040204" pitchFamily="34" charset="0"/>
                <a:cs typeface="Garamond"/>
              </a:rPr>
              <a:t>”</a:t>
            </a:r>
            <a:r>
              <a:rPr lang="en-GB" sz="2000" b="1" dirty="0" smtClean="0">
                <a:solidFill>
                  <a:srgbClr val="000066"/>
                </a:solidFill>
                <a:latin typeface="Garamond"/>
                <a:ea typeface="Tahoma" panose="020B0604030504040204" pitchFamily="34" charset="0"/>
                <a:cs typeface="Garamond"/>
              </a:rPr>
              <a:t>.</a:t>
            </a:r>
            <a:endParaRPr lang="en-GB" sz="2000" b="1" i="1" dirty="0">
              <a:solidFill>
                <a:srgbClr val="000066"/>
              </a:solidFill>
              <a:latin typeface="Garamond"/>
              <a:ea typeface="Tahoma" panose="020B0604030504040204" pitchFamily="34" charset="0"/>
              <a:cs typeface="Garamond"/>
            </a:endParaRPr>
          </a:p>
          <a:p>
            <a:pPr marL="400050" lvl="2" indent="0" algn="just">
              <a:buNone/>
            </a:pPr>
            <a:r>
              <a:rPr lang="en-GB" sz="2000" dirty="0">
                <a:solidFill>
                  <a:srgbClr val="000066"/>
                </a:solidFill>
                <a:latin typeface="Garamond"/>
                <a:cs typeface="Garamond"/>
              </a:rPr>
              <a:t> </a:t>
            </a:r>
          </a:p>
          <a:p>
            <a:pPr marL="400050" lvl="2" indent="0" algn="just">
              <a:buNone/>
            </a:pPr>
            <a:endParaRPr lang="en-GB" sz="2000" dirty="0">
              <a:solidFill>
                <a:srgbClr val="000066"/>
              </a:solidFill>
              <a:latin typeface="Garamond"/>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5</a:t>
            </a:fld>
            <a:endParaRPr lang="en-US" dirty="0">
              <a:solidFill>
                <a:srgbClr val="000066"/>
              </a:solidFill>
            </a:endParaRPr>
          </a:p>
        </p:txBody>
      </p:sp>
      <p:sp>
        <p:nvSpPr>
          <p:cNvPr id="5" name="Title 4"/>
          <p:cNvSpPr>
            <a:spLocks noGrp="1"/>
          </p:cNvSpPr>
          <p:nvPr>
            <p:ph type="title"/>
          </p:nvPr>
        </p:nvSpPr>
        <p:spPr/>
        <p:txBody>
          <a:bodyPr>
            <a:normAutofit/>
          </a:bodyPr>
          <a:lstStyle/>
          <a:p>
            <a:r>
              <a:rPr lang="en-US" b="1" dirty="0" smtClean="0">
                <a:solidFill>
                  <a:srgbClr val="000066"/>
                </a:solidFill>
                <a:latin typeface="Garamond"/>
                <a:cs typeface="Garamond"/>
              </a:rPr>
              <a:t>The National Broadband Plan</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552088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bwMode="auto">
          <a:xfrm>
            <a:off x="911424" y="1052736"/>
            <a:ext cx="10009112" cy="504755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0" indent="0" algn="just">
              <a:buNone/>
            </a:pPr>
            <a:r>
              <a:rPr lang="en-GB" sz="2000" dirty="0">
                <a:solidFill>
                  <a:srgbClr val="000066"/>
                </a:solidFill>
                <a:latin typeface="Garamond"/>
                <a:cs typeface="Garamond"/>
              </a:rPr>
              <a:t> </a:t>
            </a:r>
          </a:p>
          <a:p>
            <a:pPr algn="just">
              <a:buFont typeface="Wingdings" panose="05000000000000000000" pitchFamily="2" charset="2"/>
              <a:buChar char="v"/>
            </a:pPr>
            <a:r>
              <a:rPr lang="en-US" sz="2000" dirty="0">
                <a:solidFill>
                  <a:srgbClr val="000066"/>
                </a:solidFill>
                <a:latin typeface="Garamond"/>
                <a:ea typeface="Tahoma" panose="020B0604030504040204" pitchFamily="34" charset="0"/>
                <a:cs typeface="Garamond"/>
              </a:rPr>
              <a:t>The NBP is planned to be implemented </a:t>
            </a:r>
            <a:r>
              <a:rPr lang="en-US" sz="2000" dirty="0" smtClean="0">
                <a:solidFill>
                  <a:srgbClr val="000066"/>
                </a:solidFill>
                <a:latin typeface="Garamond"/>
                <a:ea typeface="Tahoma" panose="020B0604030504040204" pitchFamily="34" charset="0"/>
                <a:cs typeface="Garamond"/>
              </a:rPr>
              <a:t>over a </a:t>
            </a:r>
            <a:r>
              <a:rPr lang="en-US" sz="2000" dirty="0">
                <a:solidFill>
                  <a:srgbClr val="000066"/>
                </a:solidFill>
                <a:latin typeface="Garamond"/>
                <a:ea typeface="Tahoma" panose="020B0604030504040204" pitchFamily="34" charset="0"/>
                <a:cs typeface="Garamond"/>
              </a:rPr>
              <a:t>period of five (5) years (2013 – 2018), targeting a five-fold increase </a:t>
            </a:r>
            <a:r>
              <a:rPr lang="en-US" sz="2000" dirty="0" smtClean="0">
                <a:solidFill>
                  <a:srgbClr val="000066"/>
                </a:solidFill>
                <a:latin typeface="Garamond"/>
                <a:ea typeface="Tahoma" panose="020B0604030504040204" pitchFamily="34" charset="0"/>
                <a:cs typeface="Garamond"/>
              </a:rPr>
              <a:t>in </a:t>
            </a:r>
            <a:r>
              <a:rPr lang="en-US" sz="2000" dirty="0">
                <a:solidFill>
                  <a:srgbClr val="000066"/>
                </a:solidFill>
                <a:latin typeface="Garamond"/>
                <a:ea typeface="Tahoma" panose="020B0604030504040204" pitchFamily="34" charset="0"/>
                <a:cs typeface="Garamond"/>
              </a:rPr>
              <a:t>broadband penetration (i.e. 6 % at 2013 to 30 % at 2018). The target areas of the NBP are</a:t>
            </a:r>
            <a:r>
              <a:rPr lang="en-US" sz="2000" dirty="0" smtClean="0">
                <a:solidFill>
                  <a:srgbClr val="000066"/>
                </a:solidFill>
                <a:latin typeface="Garamond"/>
                <a:ea typeface="Tahoma" panose="020B0604030504040204" pitchFamily="34" charset="0"/>
                <a:cs typeface="Garamond"/>
              </a:rPr>
              <a:t>:</a:t>
            </a:r>
          </a:p>
          <a:p>
            <a:pPr marL="0" indent="0">
              <a:lnSpc>
                <a:spcPct val="50000"/>
              </a:lnSpc>
              <a:buNone/>
            </a:pPr>
            <a:endParaRPr lang="en-US" sz="2000" dirty="0">
              <a:solidFill>
                <a:srgbClr val="000066"/>
              </a:solidFill>
              <a:latin typeface="Garamond"/>
              <a:ea typeface="Tahoma" panose="020B0604030504040204" pitchFamily="34" charset="0"/>
              <a:cs typeface="Garamond"/>
            </a:endParaRPr>
          </a:p>
          <a:p>
            <a:pPr lvl="1">
              <a:buFont typeface="Wingdings" panose="05000000000000000000" pitchFamily="2" charset="2"/>
              <a:buChar char="v"/>
            </a:pPr>
            <a:r>
              <a:rPr lang="en-GB" sz="2000" dirty="0" smtClean="0">
                <a:solidFill>
                  <a:srgbClr val="000066"/>
                </a:solidFill>
                <a:latin typeface="Garamond"/>
                <a:ea typeface="Tahoma" panose="020B0604030504040204" pitchFamily="34" charset="0"/>
                <a:cs typeface="Garamond"/>
              </a:rPr>
              <a:t>Policy </a:t>
            </a:r>
            <a:r>
              <a:rPr lang="en-GB" sz="2000" dirty="0">
                <a:solidFill>
                  <a:srgbClr val="000066"/>
                </a:solidFill>
                <a:latin typeface="Garamond"/>
                <a:ea typeface="Tahoma" panose="020B0604030504040204" pitchFamily="34" charset="0"/>
                <a:cs typeface="Garamond"/>
              </a:rPr>
              <a:t>and Regulation</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Enabling Infrastructure</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Costing and Pricing</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Funding and Investment</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Driving Demand</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Building Fibre Infrastructure</a:t>
            </a:r>
          </a:p>
          <a:p>
            <a:pPr lvl="1">
              <a:buFont typeface="Wingdings" panose="05000000000000000000" pitchFamily="2" charset="2"/>
              <a:buChar char="v"/>
            </a:pPr>
            <a:r>
              <a:rPr lang="en-GB" sz="2000" dirty="0">
                <a:solidFill>
                  <a:srgbClr val="000066"/>
                </a:solidFill>
                <a:latin typeface="Garamond"/>
                <a:ea typeface="Tahoma" panose="020B0604030504040204" pitchFamily="34" charset="0"/>
                <a:cs typeface="Garamond"/>
              </a:rPr>
              <a:t>Wireless Broadband infrastructure and Upgrade</a:t>
            </a:r>
            <a:endParaRPr lang="en-US" sz="2000"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6</a:t>
            </a:fld>
            <a:endParaRPr lang="en-US" dirty="0">
              <a:solidFill>
                <a:srgbClr val="000066"/>
              </a:solidFill>
            </a:endParaRPr>
          </a:p>
        </p:txBody>
      </p:sp>
      <p:sp>
        <p:nvSpPr>
          <p:cNvPr id="5" name="Title 4"/>
          <p:cNvSpPr>
            <a:spLocks noGrp="1"/>
          </p:cNvSpPr>
          <p:nvPr>
            <p:ph type="title"/>
          </p:nvPr>
        </p:nvSpPr>
        <p:spPr/>
        <p:txBody>
          <a:bodyPr/>
          <a:lstStyle/>
          <a:p>
            <a:r>
              <a:rPr lang="en-US" b="1" dirty="0" smtClean="0">
                <a:latin typeface="Garamond"/>
                <a:cs typeface="Garamond"/>
              </a:rPr>
              <a:t>Implementation of NBP</a:t>
            </a:r>
            <a:endParaRPr lang="en-US" b="1" dirty="0">
              <a:latin typeface="Garamond"/>
              <a:cs typeface="Garamond"/>
            </a:endParaRPr>
          </a:p>
        </p:txBody>
      </p:sp>
    </p:spTree>
    <p:extLst>
      <p:ext uri="{BB962C8B-B14F-4D97-AF65-F5344CB8AC3E}">
        <p14:creationId xmlns:p14="http://schemas.microsoft.com/office/powerpoint/2010/main" val="282043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7</a:t>
            </a:fld>
            <a:endParaRPr lang="en-US" dirty="0">
              <a:solidFill>
                <a:srgbClr val="000066"/>
              </a:solidFill>
            </a:endParaRPr>
          </a:p>
        </p:txBody>
      </p:sp>
      <p:sp>
        <p:nvSpPr>
          <p:cNvPr id="5" name="Title 4"/>
          <p:cNvSpPr>
            <a:spLocks noGrp="1"/>
          </p:cNvSpPr>
          <p:nvPr>
            <p:ph type="title"/>
          </p:nvPr>
        </p:nvSpPr>
        <p:spPr/>
        <p:txBody>
          <a:bodyPr/>
          <a:lstStyle/>
          <a:p>
            <a:r>
              <a:rPr lang="en-US" b="1" dirty="0">
                <a:solidFill>
                  <a:srgbClr val="000066"/>
                </a:solidFill>
                <a:latin typeface="Garamond"/>
                <a:cs typeface="Garamond"/>
              </a:rPr>
              <a:t>Implementation of </a:t>
            </a:r>
            <a:r>
              <a:rPr lang="en-US" b="1" dirty="0" smtClean="0">
                <a:solidFill>
                  <a:srgbClr val="000066"/>
                </a:solidFill>
                <a:latin typeface="Garamond"/>
                <a:cs typeface="Garamond"/>
              </a:rPr>
              <a:t>NBP (Cont.)</a:t>
            </a:r>
            <a:endParaRPr lang="en-US" b="1" dirty="0">
              <a:solidFill>
                <a:srgbClr val="000066"/>
              </a:solidFill>
              <a:latin typeface="Garamond"/>
              <a:cs typeface="Garamond"/>
            </a:endParaRPr>
          </a:p>
        </p:txBody>
      </p:sp>
      <p:graphicFrame>
        <p:nvGraphicFramePr>
          <p:cNvPr id="8" name="Table 7"/>
          <p:cNvGraphicFramePr>
            <a:graphicFrameLocks noGrp="1"/>
          </p:cNvGraphicFramePr>
          <p:nvPr>
            <p:extLst>
              <p:ext uri="{D42A27DB-BD31-4B8C-83A1-F6EECF244321}">
                <p14:modId xmlns:p14="http://schemas.microsoft.com/office/powerpoint/2010/main" val="3519688419"/>
              </p:ext>
            </p:extLst>
          </p:nvPr>
        </p:nvGraphicFramePr>
        <p:xfrm>
          <a:off x="1361072" y="1639811"/>
          <a:ext cx="9192344" cy="4519032"/>
        </p:xfrm>
        <a:graphic>
          <a:graphicData uri="http://schemas.openxmlformats.org/drawingml/2006/table">
            <a:tbl>
              <a:tblPr>
                <a:tableStyleId>{5C22544A-7EE6-4342-B048-85BDC9FD1C3A}</a:tableStyleId>
              </a:tblPr>
              <a:tblGrid>
                <a:gridCol w="2232248"/>
                <a:gridCol w="6960096"/>
              </a:tblGrid>
              <a:tr h="648072">
                <a:tc>
                  <a:txBody>
                    <a:bodyPr/>
                    <a:lstStyle/>
                    <a:p>
                      <a:pPr algn="ct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Policy</a:t>
                      </a:r>
                      <a:r>
                        <a:rPr lang="en-US" sz="1400" b="1" baseline="0" dirty="0" smtClean="0">
                          <a:solidFill>
                            <a:schemeClr val="bg1"/>
                          </a:solidFill>
                          <a:latin typeface="Tahoma" panose="020B0604030504040204" pitchFamily="34" charset="0"/>
                          <a:ea typeface="Tahoma" panose="020B0604030504040204" pitchFamily="34" charset="0"/>
                          <a:cs typeface="Tahoma" panose="020B0604030504040204" pitchFamily="34" charset="0"/>
                        </a:rPr>
                        <a:t> &amp; </a:t>
                      </a:r>
                      <a:br>
                        <a:rPr lang="en-US" sz="1400" b="1" baseline="0"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en-US" sz="1400" b="1" baseline="0" dirty="0" smtClean="0">
                          <a:solidFill>
                            <a:schemeClr val="bg1"/>
                          </a:solidFill>
                          <a:latin typeface="Tahoma" panose="020B0604030504040204" pitchFamily="34" charset="0"/>
                          <a:ea typeface="Tahoma" panose="020B0604030504040204" pitchFamily="34" charset="0"/>
                          <a:cs typeface="Tahoma" panose="020B0604030504040204" pitchFamily="34" charset="0"/>
                        </a:rPr>
                        <a:t>Regulation</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b="0" dirty="0" smtClean="0">
                          <a:solidFill>
                            <a:srgbClr val="000066"/>
                          </a:solidFill>
                          <a:latin typeface="Garamond"/>
                          <a:ea typeface="Tahoma" panose="020B0604030504040204" pitchFamily="34" charset="0"/>
                          <a:cs typeface="Garamond"/>
                        </a:rPr>
                        <a:t>License new operators as required</a:t>
                      </a:r>
                    </a:p>
                    <a:p>
                      <a:pPr marL="285750" lvl="0" indent="-285750">
                        <a:buClr>
                          <a:srgbClr val="004479"/>
                        </a:buClr>
                        <a:buFont typeface="Wingdings" panose="05000000000000000000" pitchFamily="2" charset="2"/>
                        <a:buChar char="§"/>
                      </a:pPr>
                      <a:r>
                        <a:rPr lang="en-US" sz="1600" b="0" dirty="0" smtClean="0">
                          <a:solidFill>
                            <a:srgbClr val="000066"/>
                          </a:solidFill>
                          <a:latin typeface="Garamond"/>
                          <a:ea typeface="Tahoma" panose="020B0604030504040204" pitchFamily="34" charset="0"/>
                          <a:cs typeface="Garamond"/>
                        </a:rPr>
                        <a:t>Define the open access framework and secure </a:t>
                      </a:r>
                      <a:r>
                        <a:rPr lang="en-US" sz="1600" b="0" dirty="0" err="1" smtClean="0">
                          <a:solidFill>
                            <a:srgbClr val="000066"/>
                          </a:solidFill>
                          <a:latin typeface="Garamond"/>
                          <a:ea typeface="Tahoma" panose="020B0604030504040204" pitchFamily="34" charset="0"/>
                          <a:cs typeface="Garamond"/>
                        </a:rPr>
                        <a:t>RoW</a:t>
                      </a:r>
                      <a:r>
                        <a:rPr lang="en-US" sz="1600" b="0" dirty="0" smtClean="0">
                          <a:solidFill>
                            <a:srgbClr val="000066"/>
                          </a:solidFill>
                          <a:latin typeface="Garamond"/>
                          <a:ea typeface="Tahoma" panose="020B0604030504040204" pitchFamily="34" charset="0"/>
                          <a:cs typeface="Garamond"/>
                        </a:rPr>
                        <a:t> waiver with States</a:t>
                      </a:r>
                      <a:endParaRPr lang="en-US" sz="16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Enabling Infrastructure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dirty="0" err="1" smtClean="0">
                          <a:solidFill>
                            <a:srgbClr val="000066"/>
                          </a:solidFill>
                          <a:latin typeface="Garamond"/>
                          <a:ea typeface="Tahoma" panose="020B0604030504040204" pitchFamily="34" charset="0"/>
                          <a:cs typeface="Garamond"/>
                        </a:rPr>
                        <a:t>Incentivise</a:t>
                      </a:r>
                      <a:r>
                        <a:rPr lang="en-US" sz="1600" dirty="0" smtClean="0">
                          <a:solidFill>
                            <a:srgbClr val="000066"/>
                          </a:solidFill>
                          <a:latin typeface="Garamond"/>
                          <a:ea typeface="Tahoma" panose="020B0604030504040204" pitchFamily="34" charset="0"/>
                          <a:cs typeface="Garamond"/>
                        </a:rPr>
                        <a:t> rollout of </a:t>
                      </a:r>
                      <a:r>
                        <a:rPr lang="en-US" sz="1600" dirty="0" err="1" smtClean="0">
                          <a:solidFill>
                            <a:srgbClr val="000066"/>
                          </a:solidFill>
                          <a:latin typeface="Garamond"/>
                          <a:ea typeface="Tahoma" panose="020B0604030504040204" pitchFamily="34" charset="0"/>
                          <a:cs typeface="Garamond"/>
                        </a:rPr>
                        <a:t>fibre</a:t>
                      </a:r>
                      <a:r>
                        <a:rPr lang="en-US" sz="1600" dirty="0" smtClean="0">
                          <a:solidFill>
                            <a:srgbClr val="000066"/>
                          </a:solidFill>
                          <a:latin typeface="Garamond"/>
                          <a:ea typeface="Tahoma" panose="020B0604030504040204" pitchFamily="34" charset="0"/>
                          <a:cs typeface="Garamond"/>
                        </a:rPr>
                        <a:t> infrastructure</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Spectrum licensing for LTE in 2.5GHz and 2.6GHz bands.</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Release spectrum on the sub-40GHz bands for mobile backhaul</a:t>
                      </a:r>
                      <a:endParaRPr lang="en-US" sz="16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5505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Costing &amp; </a:t>
                      </a:r>
                      <a:b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Pricing</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GB" sz="1600" b="0" dirty="0" smtClean="0">
                          <a:solidFill>
                            <a:srgbClr val="000066"/>
                          </a:solidFill>
                          <a:latin typeface="Garamond"/>
                          <a:ea typeface="Tahoma" panose="020B0604030504040204" pitchFamily="34" charset="0"/>
                          <a:cs typeface="Garamond"/>
                        </a:rPr>
                        <a:t>Agree Cost-based leased pricing model &amp; implement agreed whole price caps </a:t>
                      </a:r>
                      <a:endParaRPr lang="en-US" sz="1600" b="0" dirty="0" smtClean="0">
                        <a:solidFill>
                          <a:srgbClr val="000066"/>
                        </a:solidFill>
                        <a:latin typeface="Garamond"/>
                        <a:ea typeface="Tahoma" panose="020B0604030504040204" pitchFamily="34" charset="0"/>
                        <a:cs typeface="Garamond"/>
                      </a:endParaRPr>
                    </a:p>
                    <a:p>
                      <a:pPr marL="285750" lvl="0" indent="-285750">
                        <a:buClr>
                          <a:srgbClr val="004479"/>
                        </a:buClr>
                        <a:buFont typeface="Wingdings" panose="05000000000000000000" pitchFamily="2" charset="2"/>
                        <a:buChar char="§"/>
                      </a:pPr>
                      <a:r>
                        <a:rPr lang="en-GB" sz="1600" b="0" dirty="0" smtClean="0">
                          <a:solidFill>
                            <a:srgbClr val="000066"/>
                          </a:solidFill>
                          <a:latin typeface="Garamond"/>
                          <a:ea typeface="Tahoma" panose="020B0604030504040204" pitchFamily="34" charset="0"/>
                          <a:cs typeface="Garamond"/>
                        </a:rPr>
                        <a:t>Agree plan for review of the cost of acquiring spectrum licences</a:t>
                      </a:r>
                      <a:endParaRPr lang="en-US" sz="1600" dirty="0">
                        <a:solidFill>
                          <a:srgbClr val="000066"/>
                        </a:solidFill>
                        <a:latin typeface="Garamond"/>
                        <a:cs typeface="Garamond"/>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57606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Funding &amp; </a:t>
                      </a:r>
                      <a:b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Investment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Agree Financial Incentives for achieving rollout targets </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Agree Funding options for accelerating broadband Infrastructure rollout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57606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Driving </a:t>
                      </a:r>
                      <a:b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Demand</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Set up Public Access Points and ICT Training </a:t>
                      </a:r>
                      <a:r>
                        <a:rPr lang="en-US" sz="1600" dirty="0" err="1" smtClean="0">
                          <a:solidFill>
                            <a:srgbClr val="000066"/>
                          </a:solidFill>
                          <a:latin typeface="Garamond"/>
                          <a:ea typeface="Tahoma" panose="020B0604030504040204" pitchFamily="34" charset="0"/>
                          <a:cs typeface="Garamond"/>
                        </a:rPr>
                        <a:t>Centres</a:t>
                      </a:r>
                      <a:r>
                        <a:rPr lang="en-US" sz="1600" dirty="0" smtClean="0">
                          <a:solidFill>
                            <a:srgbClr val="000066"/>
                          </a:solidFill>
                          <a:latin typeface="Garamond"/>
                          <a:ea typeface="Tahoma" panose="020B0604030504040204" pitchFamily="34" charset="0"/>
                          <a:cs typeface="Garamond"/>
                        </a:rPr>
                        <a:t> </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Connect all Universities, Schools, Colleges and Hospitals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57606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Building </a:t>
                      </a:r>
                      <a:r>
                        <a:rPr lang="en-US" sz="1400" b="1"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Fibre</a:t>
                      </a: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Infrastructure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Set up Public Access Points and ICT Training </a:t>
                      </a:r>
                      <a:r>
                        <a:rPr lang="en-US" sz="1600" dirty="0" err="1" smtClean="0">
                          <a:solidFill>
                            <a:srgbClr val="000066"/>
                          </a:solidFill>
                          <a:latin typeface="Garamond"/>
                          <a:ea typeface="Tahoma" panose="020B0604030504040204" pitchFamily="34" charset="0"/>
                          <a:cs typeface="Garamond"/>
                        </a:rPr>
                        <a:t>Centres</a:t>
                      </a:r>
                      <a:r>
                        <a:rPr lang="en-US" sz="1600" dirty="0" smtClean="0">
                          <a:solidFill>
                            <a:srgbClr val="000066"/>
                          </a:solidFill>
                          <a:latin typeface="Garamond"/>
                          <a:ea typeface="Tahoma" panose="020B0604030504040204" pitchFamily="34" charset="0"/>
                          <a:cs typeface="Garamond"/>
                        </a:rPr>
                        <a:t> </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Connect all Universities, Schools, Colleges and Hospitals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Wireless Broadband Infrastructure Upgrade &amp; Expansion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FCBEF"/>
                    </a:solidFill>
                  </a:tcPr>
                </a:tc>
                <a:tc>
                  <a:txBody>
                    <a:bodyPr/>
                    <a:lstStyle/>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All cell sites to be LTE compatible</a:t>
                      </a:r>
                    </a:p>
                    <a:p>
                      <a:pPr marL="285750" lvl="0" indent="-285750">
                        <a:buClr>
                          <a:srgbClr val="004479"/>
                        </a:buClr>
                        <a:buFont typeface="Wingdings" panose="05000000000000000000" pitchFamily="2" charset="2"/>
                        <a:buChar char="§"/>
                      </a:pPr>
                      <a:r>
                        <a:rPr lang="en-US" sz="1600" dirty="0" smtClean="0">
                          <a:solidFill>
                            <a:srgbClr val="000066"/>
                          </a:solidFill>
                          <a:latin typeface="Garamond"/>
                          <a:ea typeface="Tahoma" panose="020B0604030504040204" pitchFamily="34" charset="0"/>
                          <a:cs typeface="Garamond"/>
                        </a:rPr>
                        <a:t>Spread 3G to at least 50% of the population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6EEFA"/>
                    </a:solidFill>
                  </a:tcPr>
                </a:tc>
              </a:tr>
            </a:tbl>
          </a:graphicData>
        </a:graphic>
      </p:graphicFrame>
      <p:sp>
        <p:nvSpPr>
          <p:cNvPr id="9" name="TextBox 8"/>
          <p:cNvSpPr txBox="1"/>
          <p:nvPr/>
        </p:nvSpPr>
        <p:spPr>
          <a:xfrm>
            <a:off x="1343472" y="1124744"/>
            <a:ext cx="5570887" cy="415498"/>
          </a:xfrm>
          <a:prstGeom prst="rect">
            <a:avLst/>
          </a:prstGeom>
          <a:noFill/>
        </p:spPr>
        <p:txBody>
          <a:bodyPr wrap="none" rtlCol="0">
            <a:spAutoFit/>
          </a:bodyPr>
          <a:lstStyle/>
          <a:p>
            <a:r>
              <a:rPr lang="en-US" sz="2100" dirty="0" smtClean="0">
                <a:solidFill>
                  <a:srgbClr val="000066"/>
                </a:solidFill>
                <a:latin typeface="Garamond"/>
                <a:ea typeface="Tahoma" panose="020B0604030504040204" pitchFamily="34" charset="0"/>
                <a:cs typeface="Garamond"/>
              </a:rPr>
              <a:t>The target areas of the NBP are described in Fig. 1.</a:t>
            </a:r>
            <a:endParaRPr lang="en-US" sz="2100" dirty="0">
              <a:solidFill>
                <a:srgbClr val="000066"/>
              </a:solidFill>
              <a:latin typeface="Garamond"/>
              <a:ea typeface="Tahoma" panose="020B0604030504040204" pitchFamily="34" charset="0"/>
              <a:cs typeface="Garamond"/>
            </a:endParaRPr>
          </a:p>
        </p:txBody>
      </p:sp>
      <p:sp>
        <p:nvSpPr>
          <p:cNvPr id="12" name="TextBox 11"/>
          <p:cNvSpPr txBox="1"/>
          <p:nvPr/>
        </p:nvSpPr>
        <p:spPr>
          <a:xfrm>
            <a:off x="1415480" y="6165304"/>
            <a:ext cx="9073008" cy="369332"/>
          </a:xfrm>
          <a:prstGeom prst="rect">
            <a:avLst/>
          </a:prstGeom>
          <a:noFill/>
        </p:spPr>
        <p:txBody>
          <a:bodyPr wrap="square" rtlCol="0">
            <a:spAutoFit/>
          </a:bodyPr>
          <a:lstStyle/>
          <a:p>
            <a:pPr algn="ctr"/>
            <a:r>
              <a:rPr lang="en-GB" dirty="0">
                <a:solidFill>
                  <a:srgbClr val="000066"/>
                </a:solidFill>
                <a:latin typeface="Garamond"/>
                <a:ea typeface="Tahoma" panose="020B0604030504040204" pitchFamily="34" charset="0"/>
                <a:cs typeface="Garamond"/>
              </a:rPr>
              <a:t>Fig. 1: NBP activities mandated to NCC for implementation </a:t>
            </a:r>
            <a:r>
              <a:rPr lang="en-GB" dirty="0" smtClean="0">
                <a:solidFill>
                  <a:srgbClr val="000066"/>
                </a:solidFill>
                <a:latin typeface="Garamond"/>
                <a:ea typeface="Tahoma" panose="020B0604030504040204" pitchFamily="34" charset="0"/>
                <a:cs typeface="Garamond"/>
              </a:rPr>
              <a:t>  [</a:t>
            </a:r>
            <a:r>
              <a:rPr lang="en-GB" dirty="0">
                <a:solidFill>
                  <a:srgbClr val="000066"/>
                </a:solidFill>
                <a:latin typeface="Garamond"/>
                <a:ea typeface="Tahoma" panose="020B0604030504040204" pitchFamily="34" charset="0"/>
                <a:cs typeface="Garamond"/>
              </a:rPr>
              <a:t>Source: NBP (2013-2018</a:t>
            </a:r>
            <a:r>
              <a:rPr lang="en-GB" dirty="0" smtClean="0">
                <a:solidFill>
                  <a:srgbClr val="000066"/>
                </a:solidFill>
                <a:latin typeface="Garamond"/>
                <a:ea typeface="Tahoma" panose="020B0604030504040204" pitchFamily="34" charset="0"/>
                <a:cs typeface="Garamond"/>
              </a:rPr>
              <a:t>)]</a:t>
            </a:r>
            <a:r>
              <a:rPr lang="en-US" dirty="0" smtClean="0">
                <a:solidFill>
                  <a:srgbClr val="000066"/>
                </a:solidFill>
                <a:latin typeface="Garamond"/>
                <a:ea typeface="Tahoma" panose="020B0604030504040204" pitchFamily="34" charset="0"/>
                <a:cs typeface="Garamond"/>
              </a:rPr>
              <a:t>.</a:t>
            </a:r>
            <a:endParaRPr lang="en-US" dirty="0">
              <a:solidFill>
                <a:srgbClr val="000066"/>
              </a:solidFill>
              <a:latin typeface="Garamond"/>
              <a:ea typeface="Tahoma" panose="020B0604030504040204" pitchFamily="34" charset="0"/>
              <a:cs typeface="Garamond"/>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85060" y="6535803"/>
            <a:ext cx="313044" cy="369332"/>
          </a:xfrm>
          <a:prstGeom prst="rect">
            <a:avLst/>
          </a:prstGeom>
          <a:noFill/>
        </p:spPr>
        <p:txBody>
          <a:bodyPr wrap="none" rtlCol="0">
            <a:spAutoFit/>
          </a:bodyPr>
          <a:lstStyle/>
          <a:p>
            <a:r>
              <a:rPr lang="en-US" dirty="0">
                <a:solidFill>
                  <a:srgbClr val="FFFFFF"/>
                </a:solidFill>
              </a:rPr>
              <a:t>7</a:t>
            </a:r>
          </a:p>
        </p:txBody>
      </p:sp>
      <p:sp>
        <p:nvSpPr>
          <p:cNvPr id="8" name="TextBox 7"/>
          <p:cNvSpPr txBox="1"/>
          <p:nvPr/>
        </p:nvSpPr>
        <p:spPr>
          <a:xfrm>
            <a:off x="7266057" y="4690204"/>
            <a:ext cx="3294439" cy="615553"/>
          </a:xfrm>
          <a:prstGeom prst="rect">
            <a:avLst/>
          </a:prstGeom>
          <a:noFill/>
        </p:spPr>
        <p:txBody>
          <a:bodyPr wrap="square" rtlCol="0">
            <a:spAutoFit/>
          </a:bodyPr>
          <a:lstStyle/>
          <a:p>
            <a:pPr marL="0" lvl="2"/>
            <a:r>
              <a:rPr lang="en-US" sz="1700" dirty="0">
                <a:solidFill>
                  <a:srgbClr val="000066"/>
                </a:solidFill>
                <a:latin typeface="Garamond"/>
                <a:ea typeface="Tahoma" panose="020B0604030504040204" pitchFamily="34" charset="0"/>
                <a:cs typeface="Garamond"/>
              </a:rPr>
              <a:t>Fig. 2: National </a:t>
            </a:r>
            <a:r>
              <a:rPr lang="en-US" sz="1700" dirty="0" err="1">
                <a:solidFill>
                  <a:srgbClr val="000066"/>
                </a:solidFill>
                <a:latin typeface="Garamond"/>
                <a:ea typeface="Tahoma" panose="020B0604030504040204" pitchFamily="34" charset="0"/>
                <a:cs typeface="Garamond"/>
              </a:rPr>
              <a:t>Fibre</a:t>
            </a:r>
            <a:r>
              <a:rPr lang="en-US" sz="1700" dirty="0">
                <a:solidFill>
                  <a:srgbClr val="000066"/>
                </a:solidFill>
                <a:latin typeface="Garamond"/>
                <a:ea typeface="Tahoma" panose="020B0604030504040204" pitchFamily="34" charset="0"/>
                <a:cs typeface="Garamond"/>
              </a:rPr>
              <a:t> Optic Map </a:t>
            </a:r>
            <a:endParaRPr lang="en-US" sz="1700" dirty="0" smtClean="0">
              <a:solidFill>
                <a:srgbClr val="000066"/>
              </a:solidFill>
              <a:latin typeface="Garamond"/>
              <a:ea typeface="Tahoma" panose="020B0604030504040204" pitchFamily="34" charset="0"/>
              <a:cs typeface="Garamond"/>
            </a:endParaRPr>
          </a:p>
          <a:p>
            <a:pPr marL="0" lvl="2"/>
            <a:r>
              <a:rPr lang="en-US" sz="1700" dirty="0" smtClean="0">
                <a:solidFill>
                  <a:srgbClr val="000066"/>
                </a:solidFill>
                <a:latin typeface="Garamond"/>
                <a:ea typeface="Tahoma" panose="020B0604030504040204" pitchFamily="34" charset="0"/>
                <a:cs typeface="Garamond"/>
              </a:rPr>
              <a:t>              [</a:t>
            </a:r>
            <a:r>
              <a:rPr lang="en-US" sz="1700" dirty="0">
                <a:solidFill>
                  <a:srgbClr val="000066"/>
                </a:solidFill>
                <a:latin typeface="Garamond"/>
                <a:ea typeface="Tahoma" panose="020B0604030504040204" pitchFamily="34" charset="0"/>
                <a:cs typeface="Garamond"/>
              </a:rPr>
              <a:t>Source: USPF</a:t>
            </a:r>
            <a:r>
              <a:rPr lang="en-US" sz="1700" dirty="0" smtClean="0">
                <a:solidFill>
                  <a:srgbClr val="000066"/>
                </a:solidFill>
                <a:latin typeface="Garamond"/>
                <a:ea typeface="Tahoma" panose="020B0604030504040204" pitchFamily="34" charset="0"/>
                <a:cs typeface="Garamond"/>
              </a:rPr>
              <a:t>]</a:t>
            </a:r>
            <a:endParaRPr lang="en-US" sz="1700" dirty="0">
              <a:solidFill>
                <a:srgbClr val="000066"/>
              </a:solidFill>
              <a:latin typeface="Garamond"/>
              <a:ea typeface="Tahoma" panose="020B0604030504040204" pitchFamily="34" charset="0"/>
              <a:cs typeface="Garamond"/>
            </a:endParaRPr>
          </a:p>
        </p:txBody>
      </p:sp>
      <p:sp>
        <p:nvSpPr>
          <p:cNvPr id="5" name="Slide Number Placeholder 4"/>
          <p:cNvSpPr>
            <a:spLocks noGrp="1"/>
          </p:cNvSpPr>
          <p:nvPr>
            <p:ph type="sldNum" sz="quarter" idx="12"/>
          </p:nvPr>
        </p:nvSpPr>
        <p:spPr/>
        <p:txBody>
          <a:bodyPr/>
          <a:lstStyle/>
          <a:p>
            <a:fld id="{47333891-D5E7-4C7B-BF1D-E855E53CB5A8}" type="slidenum">
              <a:rPr lang="en-US" smtClean="0">
                <a:solidFill>
                  <a:srgbClr val="000066"/>
                </a:solidFill>
              </a:rPr>
              <a:t>8</a:t>
            </a:fld>
            <a:endParaRPr lang="en-US" dirty="0">
              <a:solidFill>
                <a:srgbClr val="000066"/>
              </a:solidFill>
            </a:endParaRPr>
          </a:p>
        </p:txBody>
      </p:sp>
      <p:sp>
        <p:nvSpPr>
          <p:cNvPr id="6" name="Title 5"/>
          <p:cNvSpPr>
            <a:spLocks noGrp="1"/>
          </p:cNvSpPr>
          <p:nvPr>
            <p:ph type="title"/>
          </p:nvPr>
        </p:nvSpPr>
        <p:spPr/>
        <p:txBody>
          <a:bodyPr/>
          <a:lstStyle/>
          <a:p>
            <a:r>
              <a:rPr lang="en-US" b="1" dirty="0" smtClean="0">
                <a:solidFill>
                  <a:srgbClr val="000066"/>
                </a:solidFill>
                <a:latin typeface="Garamond"/>
                <a:cs typeface="Garamond"/>
              </a:rPr>
              <a:t>The NBP Challenge</a:t>
            </a:r>
            <a:endParaRPr lang="en-US" b="1" dirty="0">
              <a:solidFill>
                <a:srgbClr val="000066"/>
              </a:solidFill>
              <a:latin typeface="Garamond"/>
              <a:cs typeface="Garamond"/>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5600" y="1712449"/>
            <a:ext cx="5834952" cy="4884903"/>
          </a:xfrm>
          <a:prstGeom prst="rect">
            <a:avLst/>
          </a:prstGeom>
        </p:spPr>
      </p:pic>
      <p:sp>
        <p:nvSpPr>
          <p:cNvPr id="16" name="Rectangle 15"/>
          <p:cNvSpPr/>
          <p:nvPr/>
        </p:nvSpPr>
        <p:spPr>
          <a:xfrm>
            <a:off x="588540" y="1199476"/>
            <a:ext cx="10259988" cy="1061829"/>
          </a:xfrm>
          <a:prstGeom prst="rect">
            <a:avLst/>
          </a:prstGeom>
        </p:spPr>
        <p:txBody>
          <a:bodyPr wrap="square">
            <a:spAutoFit/>
          </a:bodyPr>
          <a:lstStyle/>
          <a:p>
            <a:pPr marL="342900" lvl="1" indent="-342900">
              <a:buFont typeface="Wingdings" panose="05000000000000000000" pitchFamily="2" charset="2"/>
              <a:buChar char="v"/>
            </a:pPr>
            <a:r>
              <a:rPr lang="en-US" sz="2100" dirty="0" smtClean="0">
                <a:solidFill>
                  <a:srgbClr val="000066"/>
                </a:solidFill>
                <a:latin typeface="Garamond"/>
                <a:ea typeface="Tahoma" panose="020B0604030504040204" pitchFamily="34" charset="0"/>
                <a:cs typeface="Garamond"/>
              </a:rPr>
              <a:t>There is presence of deployed broadband fiber infrastructure in the country, but it has not sufficiently covered the entire nation as shown in Fig. 2.</a:t>
            </a:r>
          </a:p>
          <a:p>
            <a:pPr marL="0" lvl="1"/>
            <a:endParaRPr lang="en-US" sz="2100" dirty="0" smtClean="0">
              <a:solidFill>
                <a:srgbClr val="000066"/>
              </a:solidFill>
              <a:latin typeface="Garamond"/>
              <a:ea typeface="Tahoma" panose="020B0604030504040204" pitchFamily="34" charset="0"/>
              <a:cs typeface="Garamond"/>
            </a:endParaRPr>
          </a:p>
        </p:txBody>
      </p:sp>
      <p:sp>
        <p:nvSpPr>
          <p:cNvPr id="12" name="TextBox 11"/>
          <p:cNvSpPr txBox="1"/>
          <p:nvPr/>
        </p:nvSpPr>
        <p:spPr>
          <a:xfrm>
            <a:off x="2207568" y="5748489"/>
            <a:ext cx="1584176" cy="579646"/>
          </a:xfrm>
          <a:prstGeom prst="rect">
            <a:avLst/>
          </a:prstGeom>
          <a:noFill/>
        </p:spPr>
        <p:txBody>
          <a:bodyPr wrap="square" rtlCol="0">
            <a:spAutoFit/>
          </a:bodyPr>
          <a:lstStyle/>
          <a:p>
            <a:pPr algn="ctr" eaLnBrk="1" fontAlgn="auto" hangingPunct="1">
              <a:lnSpc>
                <a:spcPts val="1900"/>
              </a:lnSpc>
              <a:spcBef>
                <a:spcPts val="0"/>
              </a:spcBef>
              <a:spcAft>
                <a:spcPts val="0"/>
              </a:spcAft>
            </a:pPr>
            <a:r>
              <a:rPr lang="en-US" b="1" dirty="0">
                <a:solidFill>
                  <a:prstClr val="black"/>
                </a:solidFill>
                <a:latin typeface="Calibri" panose="020F0502020204030204"/>
              </a:rPr>
              <a:t>Total</a:t>
            </a:r>
          </a:p>
          <a:p>
            <a:pPr algn="ctr" eaLnBrk="1" fontAlgn="auto" hangingPunct="1">
              <a:lnSpc>
                <a:spcPts val="1900"/>
              </a:lnSpc>
              <a:spcBef>
                <a:spcPts val="0"/>
              </a:spcBef>
              <a:spcAft>
                <a:spcPts val="0"/>
              </a:spcAft>
            </a:pPr>
            <a:r>
              <a:rPr lang="en-US" sz="2400" b="1" dirty="0" smtClean="0">
                <a:solidFill>
                  <a:prstClr val="black"/>
                </a:solidFill>
                <a:latin typeface="Calibri" panose="020F0502020204030204"/>
              </a:rPr>
              <a:t>37,104km</a:t>
            </a:r>
            <a:endParaRPr lang="en-US" sz="2400" b="1" dirty="0">
              <a:solidFill>
                <a:srgbClr val="FF0000"/>
              </a:solidFill>
              <a:latin typeface="Calibri" panose="020F0502020204030204"/>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8168" y="5373136"/>
            <a:ext cx="2378224" cy="375353"/>
          </a:xfrm>
          <a:prstGeom prst="rect">
            <a:avLst/>
          </a:prstGeom>
        </p:spPr>
      </p:pic>
    </p:spTree>
    <p:extLst>
      <p:ext uri="{BB962C8B-B14F-4D97-AF65-F5344CB8AC3E}">
        <p14:creationId xmlns:p14="http://schemas.microsoft.com/office/powerpoint/2010/main" val="4060447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94487" y="6545230"/>
            <a:ext cx="313044" cy="369332"/>
          </a:xfrm>
          <a:prstGeom prst="rect">
            <a:avLst/>
          </a:prstGeom>
          <a:noFill/>
        </p:spPr>
        <p:txBody>
          <a:bodyPr wrap="none" rtlCol="0">
            <a:spAutoFit/>
          </a:bodyPr>
          <a:lstStyle/>
          <a:p>
            <a:r>
              <a:rPr lang="en-US" dirty="0">
                <a:solidFill>
                  <a:srgbClr val="FFFFFF"/>
                </a:solidFill>
              </a:rPr>
              <a:t>8</a:t>
            </a:r>
          </a:p>
        </p:txBody>
      </p:sp>
      <p:sp>
        <p:nvSpPr>
          <p:cNvPr id="16" name="Rectangle 15"/>
          <p:cNvSpPr/>
          <p:nvPr/>
        </p:nvSpPr>
        <p:spPr>
          <a:xfrm>
            <a:off x="767408" y="1484784"/>
            <a:ext cx="10153128" cy="3816429"/>
          </a:xfrm>
          <a:prstGeom prst="rect">
            <a:avLst/>
          </a:prstGeom>
        </p:spPr>
        <p:txBody>
          <a:bodyPr wrap="square">
            <a:spAutoFit/>
          </a:bodyPr>
          <a:lstStyle/>
          <a:p>
            <a:pPr marL="342900" lvl="1" indent="-342900" algn="just">
              <a:buClr>
                <a:srgbClr val="5FCBEF"/>
              </a:buClr>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Figure 2 shows gaps between the </a:t>
            </a:r>
            <a:r>
              <a:rPr lang="en-US" sz="2200" b="1" dirty="0">
                <a:solidFill>
                  <a:srgbClr val="000066"/>
                </a:solidFill>
                <a:latin typeface="Garamond"/>
                <a:ea typeface="Tahoma" panose="020B0604030504040204" pitchFamily="34" charset="0"/>
                <a:cs typeface="Garamond"/>
              </a:rPr>
              <a:t>National Planned</a:t>
            </a:r>
            <a:r>
              <a:rPr lang="en-US" sz="2200" dirty="0">
                <a:solidFill>
                  <a:srgbClr val="000066"/>
                </a:solidFill>
                <a:latin typeface="Garamond"/>
                <a:ea typeface="Tahoma" panose="020B0604030504040204" pitchFamily="34" charset="0"/>
                <a:cs typeface="Garamond"/>
              </a:rPr>
              <a:t> and </a:t>
            </a:r>
            <a:r>
              <a:rPr lang="en-US" sz="2200" b="1" dirty="0">
                <a:solidFill>
                  <a:srgbClr val="000066"/>
                </a:solidFill>
                <a:latin typeface="Garamond"/>
                <a:ea typeface="Tahoma" panose="020B0604030504040204" pitchFamily="34" charset="0"/>
                <a:cs typeface="Garamond"/>
              </a:rPr>
              <a:t>National Existing</a:t>
            </a:r>
            <a:r>
              <a:rPr lang="en-US" sz="2200" dirty="0">
                <a:solidFill>
                  <a:srgbClr val="000066"/>
                </a:solidFill>
                <a:latin typeface="Garamond"/>
                <a:ea typeface="Tahoma" panose="020B0604030504040204" pitchFamily="34" charset="0"/>
                <a:cs typeface="Garamond"/>
              </a:rPr>
              <a:t> Broadband </a:t>
            </a:r>
            <a:r>
              <a:rPr lang="en-US" sz="2200" dirty="0" err="1">
                <a:solidFill>
                  <a:srgbClr val="000066"/>
                </a:solidFill>
                <a:latin typeface="Garamond"/>
                <a:ea typeface="Tahoma" panose="020B0604030504040204" pitchFamily="34" charset="0"/>
                <a:cs typeface="Garamond"/>
              </a:rPr>
              <a:t>Fibre</a:t>
            </a:r>
            <a:r>
              <a:rPr lang="en-US" sz="2200" dirty="0">
                <a:solidFill>
                  <a:srgbClr val="000066"/>
                </a:solidFill>
                <a:latin typeface="Garamond"/>
                <a:ea typeface="Tahoma" panose="020B0604030504040204" pitchFamily="34" charset="0"/>
                <a:cs typeface="Garamond"/>
              </a:rPr>
              <a:t> Infrastructure in Nigeria. This challenge has been identified by the NBP as critical to achieving broadband penetration target of </a:t>
            </a:r>
            <a:r>
              <a:rPr lang="en-US" sz="2200" b="1" dirty="0">
                <a:solidFill>
                  <a:srgbClr val="000066"/>
                </a:solidFill>
                <a:latin typeface="Garamond"/>
                <a:ea typeface="Tahoma" panose="020B0604030504040204" pitchFamily="34" charset="0"/>
                <a:cs typeface="Garamond"/>
              </a:rPr>
              <a:t>30% by 2018</a:t>
            </a:r>
            <a:r>
              <a:rPr lang="en-US" sz="2200" dirty="0">
                <a:solidFill>
                  <a:srgbClr val="000066"/>
                </a:solidFill>
                <a:latin typeface="Garamond"/>
                <a:ea typeface="Tahoma" panose="020B0604030504040204" pitchFamily="34" charset="0"/>
                <a:cs typeface="Garamond"/>
              </a:rPr>
              <a:t>.   </a:t>
            </a:r>
          </a:p>
          <a:p>
            <a:pPr marL="342900" lvl="1" indent="-342900" algn="just">
              <a:buClr>
                <a:srgbClr val="5FCBEF"/>
              </a:buClr>
              <a:buFont typeface="Wingdings" panose="05000000000000000000" pitchFamily="2" charset="2"/>
              <a:buChar char="v"/>
            </a:pPr>
            <a:endParaRPr lang="en-US" sz="2200" dirty="0">
              <a:solidFill>
                <a:srgbClr val="000066"/>
              </a:solidFill>
              <a:latin typeface="Garamond"/>
              <a:ea typeface="Tahoma" panose="020B0604030504040204" pitchFamily="34" charset="0"/>
              <a:cs typeface="Garamond"/>
            </a:endParaRPr>
          </a:p>
          <a:p>
            <a:pPr marL="342900" lvl="1" indent="-342900" algn="just">
              <a:buClr>
                <a:srgbClr val="5FCBEF"/>
              </a:buClr>
              <a:buFont typeface="Wingdings" panose="05000000000000000000" pitchFamily="2" charset="2"/>
              <a:buChar char="v"/>
            </a:pPr>
            <a:r>
              <a:rPr lang="en-US" sz="2200" dirty="0">
                <a:solidFill>
                  <a:srgbClr val="000066"/>
                </a:solidFill>
                <a:latin typeface="Garamond"/>
                <a:ea typeface="Tahoma" panose="020B0604030504040204" pitchFamily="34" charset="0"/>
                <a:cs typeface="Garamond"/>
              </a:rPr>
              <a:t>Currently in Nigeria, more than 10 terabytes of telecommunications capacity exists at the landing point, but the challenge is the deployment of fiber infrastructure across the country that will effectively distribute this capacity to the distribution nodes at the metropolitan areas of all regions in the country that will supply sufficient fiber capacity to the backbone.</a:t>
            </a:r>
          </a:p>
          <a:p>
            <a:pPr marL="342900" lvl="1" indent="-342900" algn="just">
              <a:buFont typeface="Wingdings" panose="05000000000000000000" pitchFamily="2" charset="2"/>
              <a:buChar char="v"/>
            </a:pPr>
            <a:endParaRPr lang="en-GB" sz="2200" dirty="0">
              <a:solidFill>
                <a:srgbClr val="000066"/>
              </a:solidFill>
              <a:latin typeface="Garamond"/>
              <a:ea typeface="Tahoma" panose="020B0604030504040204" pitchFamily="34" charset="0"/>
              <a:cs typeface="Garamond"/>
            </a:endParaRPr>
          </a:p>
          <a:p>
            <a:pPr marL="400050" lvl="2" algn="just"/>
            <a:endParaRPr lang="en-GB" sz="2200" i="1" dirty="0">
              <a:solidFill>
                <a:srgbClr val="000066"/>
              </a:solidFill>
              <a:latin typeface="Garamond"/>
              <a:ea typeface="Tahoma" panose="020B0604030504040204" pitchFamily="34" charset="0"/>
              <a:cs typeface="Garamond"/>
            </a:endParaRPr>
          </a:p>
        </p:txBody>
      </p:sp>
      <p:sp>
        <p:nvSpPr>
          <p:cNvPr id="3" name="Slide Number Placeholder 2"/>
          <p:cNvSpPr>
            <a:spLocks noGrp="1"/>
          </p:cNvSpPr>
          <p:nvPr>
            <p:ph type="sldNum" sz="quarter" idx="12"/>
          </p:nvPr>
        </p:nvSpPr>
        <p:spPr/>
        <p:txBody>
          <a:bodyPr/>
          <a:lstStyle/>
          <a:p>
            <a:fld id="{47333891-D5E7-4C7B-BF1D-E855E53CB5A8}" type="slidenum">
              <a:rPr lang="en-US" smtClean="0">
                <a:solidFill>
                  <a:srgbClr val="000066"/>
                </a:solidFill>
              </a:rPr>
              <a:t>9</a:t>
            </a:fld>
            <a:endParaRPr lang="en-US" dirty="0">
              <a:solidFill>
                <a:srgbClr val="000066"/>
              </a:solidFill>
            </a:endParaRPr>
          </a:p>
        </p:txBody>
      </p:sp>
      <p:sp>
        <p:nvSpPr>
          <p:cNvPr id="5" name="Title 4"/>
          <p:cNvSpPr>
            <a:spLocks noGrp="1"/>
          </p:cNvSpPr>
          <p:nvPr>
            <p:ph type="title"/>
          </p:nvPr>
        </p:nvSpPr>
        <p:spPr/>
        <p:txBody>
          <a:bodyPr/>
          <a:lstStyle/>
          <a:p>
            <a:r>
              <a:rPr lang="en-US" b="1" dirty="0">
                <a:solidFill>
                  <a:srgbClr val="000066"/>
                </a:solidFill>
                <a:latin typeface="Garamond"/>
                <a:cs typeface="Garamond"/>
              </a:rPr>
              <a:t>The NBP </a:t>
            </a:r>
            <a:r>
              <a:rPr lang="en-US" b="1" dirty="0" smtClean="0">
                <a:solidFill>
                  <a:srgbClr val="000066"/>
                </a:solidFill>
                <a:latin typeface="Garamond"/>
                <a:cs typeface="Garamond"/>
              </a:rPr>
              <a:t>Challenge</a:t>
            </a:r>
            <a:endParaRPr lang="en-US" b="1" dirty="0">
              <a:solidFill>
                <a:srgbClr val="000066"/>
              </a:solidFill>
              <a:latin typeface="Garamond"/>
              <a:cs typeface="Garamond"/>
            </a:endParaRPr>
          </a:p>
        </p:txBody>
      </p:sp>
    </p:spTree>
    <p:extLst>
      <p:ext uri="{BB962C8B-B14F-4D97-AF65-F5344CB8AC3E}">
        <p14:creationId xmlns:p14="http://schemas.microsoft.com/office/powerpoint/2010/main" val="2569982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49DDBA143565E44BDA8C9D31E1CFB40" ma:contentTypeVersion="1" ma:contentTypeDescription="Create a new document." ma:contentTypeScope="" ma:versionID="de73f21add5f7260fdc1aa292e889ce3">
  <xsd:schema xmlns:xsd="http://www.w3.org/2001/XMLSchema" xmlns:p="http://schemas.microsoft.com/office/2006/metadata/properties" xmlns:ns1="http://schemas.microsoft.com/sharepoint/v3" targetNamespace="http://schemas.microsoft.com/office/2006/metadata/properties" ma:root="true" ma:fieldsID="005e4fa0c7aaa53e48954f31cd1acd4f"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B7441F4A-BEC4-4C1A-B7CD-995F71FE82FB}">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schemas.microsoft.com/sharepoint/v3"/>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07E47F8C-D712-42CB-88B1-6AEC70DFE5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Facet</Template>
  <TotalTime>15502</TotalTime>
  <Words>3544</Words>
  <Application>Microsoft Office PowerPoint</Application>
  <PresentationFormat>Widescreen</PresentationFormat>
  <Paragraphs>441</Paragraphs>
  <Slides>35</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35</vt:i4>
      </vt:variant>
    </vt:vector>
  </HeadingPairs>
  <TitlesOfParts>
    <vt:vector size="46" baseType="lpstr">
      <vt:lpstr>Arial</vt:lpstr>
      <vt:lpstr>Bodoni MT Black</vt:lpstr>
      <vt:lpstr>Calibri</vt:lpstr>
      <vt:lpstr>Eras Demi ITC</vt:lpstr>
      <vt:lpstr>Garamond</vt:lpstr>
      <vt:lpstr>Segoe UI Historic</vt:lpstr>
      <vt:lpstr>Tahoma</vt:lpstr>
      <vt:lpstr>Trebuchet MS</vt:lpstr>
      <vt:lpstr>Wingdings</vt:lpstr>
      <vt:lpstr>Wingdings 3</vt:lpstr>
      <vt:lpstr>Facet</vt:lpstr>
      <vt:lpstr>THE NATIONAL BROADBAND PLAN  AS A CATALYST FOR SOCIAL AND  ECONOMIC TRANSFORMATION -   THE NCC MANDATE  by  Prof. Umar Garba Danbatta, FNSE, FRAES Executive Vice Chairman/Chief Executive Officer  Nigerian Communications Commission  A Presentation to The Nigerian Academy of Engineering  at the Transcorp Hilton, Abuja  November 9, 2016</vt:lpstr>
      <vt:lpstr>Outline</vt:lpstr>
      <vt:lpstr>Introduction</vt:lpstr>
      <vt:lpstr>Introduction (Cont.)</vt:lpstr>
      <vt:lpstr>The National Broadband Plan</vt:lpstr>
      <vt:lpstr>Implementation of NBP</vt:lpstr>
      <vt:lpstr>Implementation of NBP (Cont.)</vt:lpstr>
      <vt:lpstr>The NBP Challenge</vt:lpstr>
      <vt:lpstr>The NBP Challenge</vt:lpstr>
      <vt:lpstr>The NCC Mandate</vt:lpstr>
      <vt:lpstr>The NCC Mandate (Cont.)</vt:lpstr>
      <vt:lpstr>The NBP Target Areas Addressed  By The NCC Strategic Vision</vt:lpstr>
      <vt:lpstr>1. Policy &amp; Regulations</vt:lpstr>
      <vt:lpstr>1. Policy &amp; Regulations (Cont.)</vt:lpstr>
      <vt:lpstr>2. Enabling Infrastructure</vt:lpstr>
      <vt:lpstr>2. Enabling Infrastructure (Cont.)</vt:lpstr>
      <vt:lpstr>3. Costing &amp; Pricing</vt:lpstr>
      <vt:lpstr>4. Funding &amp; Investment</vt:lpstr>
      <vt:lpstr>5. Driving Demand</vt:lpstr>
      <vt:lpstr>5. Driving Demand (Cont.)</vt:lpstr>
      <vt:lpstr>6. Building Fibre Infrastructure</vt:lpstr>
      <vt:lpstr>7. Wireless Broadband Infrastructure Upgrade &amp; Expansion</vt:lpstr>
      <vt:lpstr>Current Broadband Penetration</vt:lpstr>
      <vt:lpstr>Broadband Penetration</vt:lpstr>
      <vt:lpstr>Broadband Penetration (Cont.)</vt:lpstr>
      <vt:lpstr>Broadband Penetration (Cont.)</vt:lpstr>
      <vt:lpstr>Broadband Penetration (Cont.)</vt:lpstr>
      <vt:lpstr>Broadband Penetration (Cont.)</vt:lpstr>
      <vt:lpstr>Economic and Social Benefits</vt:lpstr>
      <vt:lpstr>Economic Benefits</vt:lpstr>
      <vt:lpstr>Social Benefits</vt:lpstr>
      <vt:lpstr>Social Benefits (Cont.)</vt:lpstr>
      <vt:lpstr>Conclusions</vt:lpstr>
      <vt:lpstr>Conclusions (Cont.)</vt:lpstr>
      <vt:lpst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REVENUE GENERATION FOR THE FEDERAL REPUBLIC OF NIGERIA BY THE NIGERIAN COMMUNICATIONS COMMISSION  A   PRESENTATION TO THE COMMITTEE ON FINANCE AND REVENUE AT THE NATIONAL CONFERENCE 2014</dc:title>
  <dc:creator>Yakubu Gontor</dc:creator>
  <cp:lastModifiedBy>Abdul Isiaka</cp:lastModifiedBy>
  <cp:revision>554</cp:revision>
  <cp:lastPrinted>2016-11-08T08:53:35Z</cp:lastPrinted>
  <dcterms:created xsi:type="dcterms:W3CDTF">2014-04-25T15:56:15Z</dcterms:created>
  <dcterms:modified xsi:type="dcterms:W3CDTF">2016-11-08T11:29:12Z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ingExpirationDate">
    <vt:lpwstr/>
  </property>
  <property fmtid="{D5CDD505-2E9C-101B-9397-08002B2CF9AE}" pid="3" name="PublishingStartDate">
    <vt:lpwstr/>
  </property>
</Properties>
</file>